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63" r:id="rId3"/>
    <p:sldId id="264" r:id="rId4"/>
    <p:sldId id="267" r:id="rId5"/>
    <p:sldId id="265" r:id="rId6"/>
    <p:sldId id="257" r:id="rId7"/>
    <p:sldId id="256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09" autoAdjust="0"/>
  </p:normalViewPr>
  <p:slideViewPr>
    <p:cSldViewPr>
      <p:cViewPr varScale="1">
        <p:scale>
          <a:sx n="96" d="100"/>
          <a:sy n="96" d="100"/>
        </p:scale>
        <p:origin x="-34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A2F3F2D-F4D8-4A7A-B1E8-2E70003183C5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AC89A1F7-B19C-4E6A-AAA2-C48FA883D5F9}">
      <dgm:prSet phldrT="[Text]"/>
      <dgm:spPr/>
      <dgm:t>
        <a:bodyPr/>
        <a:lstStyle/>
        <a:p>
          <a:r>
            <a:rPr lang="en-US" dirty="0" smtClean="0"/>
            <a:t>INPUT	</a:t>
          </a:r>
          <a:endParaRPr lang="en-US" dirty="0"/>
        </a:p>
      </dgm:t>
    </dgm:pt>
    <dgm:pt modelId="{7D646A44-AA81-4486-A775-2FCCAE3C83FB}" type="parTrans" cxnId="{EE54BAC0-56C5-40A0-93F4-DD2B6FC8696E}">
      <dgm:prSet/>
      <dgm:spPr/>
      <dgm:t>
        <a:bodyPr/>
        <a:lstStyle/>
        <a:p>
          <a:endParaRPr lang="en-US"/>
        </a:p>
      </dgm:t>
    </dgm:pt>
    <dgm:pt modelId="{D300E5C5-6167-4C1A-A7F6-B2313465CFFB}" type="sibTrans" cxnId="{EE54BAC0-56C5-40A0-93F4-DD2B6FC8696E}">
      <dgm:prSet/>
      <dgm:spPr/>
      <dgm:t>
        <a:bodyPr/>
        <a:lstStyle/>
        <a:p>
          <a:endParaRPr lang="en-US"/>
        </a:p>
      </dgm:t>
    </dgm:pt>
    <dgm:pt modelId="{66E19124-1914-47C3-A483-92B0A75090B3}" type="pres">
      <dgm:prSet presAssocID="{FA2F3F2D-F4D8-4A7A-B1E8-2E70003183C5}" presName="Name0" presStyleCnt="0">
        <dgm:presLayoutVars>
          <dgm:dir/>
          <dgm:animLvl val="lvl"/>
          <dgm:resizeHandles val="exact"/>
        </dgm:presLayoutVars>
      </dgm:prSet>
      <dgm:spPr/>
    </dgm:pt>
    <dgm:pt modelId="{E05202E8-FD02-4CD8-A593-150A04F70248}" type="pres">
      <dgm:prSet presAssocID="{FA2F3F2D-F4D8-4A7A-B1E8-2E70003183C5}" presName="dummy" presStyleCnt="0"/>
      <dgm:spPr/>
    </dgm:pt>
    <dgm:pt modelId="{8A25D248-9F39-4098-82F0-9C1CB3753CD0}" type="pres">
      <dgm:prSet presAssocID="{FA2F3F2D-F4D8-4A7A-B1E8-2E70003183C5}" presName="linH" presStyleCnt="0"/>
      <dgm:spPr/>
    </dgm:pt>
    <dgm:pt modelId="{64B0C89C-A89D-4782-AE0C-7AB90970D324}" type="pres">
      <dgm:prSet presAssocID="{FA2F3F2D-F4D8-4A7A-B1E8-2E70003183C5}" presName="padding1" presStyleCnt="0"/>
      <dgm:spPr/>
    </dgm:pt>
    <dgm:pt modelId="{9E965840-D15C-4314-AAFC-5A82FF22BCFC}" type="pres">
      <dgm:prSet presAssocID="{AC89A1F7-B19C-4E6A-AAA2-C48FA883D5F9}" presName="linV" presStyleCnt="0"/>
      <dgm:spPr/>
    </dgm:pt>
    <dgm:pt modelId="{3D9402C5-2632-4921-982F-C97AE2E7DDCE}" type="pres">
      <dgm:prSet presAssocID="{AC89A1F7-B19C-4E6A-AAA2-C48FA883D5F9}" presName="spVertical1" presStyleCnt="0"/>
      <dgm:spPr/>
    </dgm:pt>
    <dgm:pt modelId="{4F376686-553C-4E6A-B66E-073E3C2B6598}" type="pres">
      <dgm:prSet presAssocID="{AC89A1F7-B19C-4E6A-AAA2-C48FA883D5F9}" presName="parTx" presStyleLbl="revTx" presStyleIdx="0" presStyleCnt="1" custScaleY="92037" custLinFactNeighborX="-5908" custLinFactNeighborY="-5833">
        <dgm:presLayoutVars>
          <dgm:chMax val="0"/>
          <dgm:chPref val="0"/>
          <dgm:bulletEnabled val="1"/>
        </dgm:presLayoutVars>
      </dgm:prSet>
      <dgm:spPr/>
    </dgm:pt>
    <dgm:pt modelId="{7C2C57D9-A287-4BBE-942B-23B37CD94E45}" type="pres">
      <dgm:prSet presAssocID="{AC89A1F7-B19C-4E6A-AAA2-C48FA883D5F9}" presName="spVertical2" presStyleCnt="0"/>
      <dgm:spPr/>
    </dgm:pt>
    <dgm:pt modelId="{53BB502D-E1B7-49F9-AF44-4EF5B9DD23B2}" type="pres">
      <dgm:prSet presAssocID="{AC89A1F7-B19C-4E6A-AAA2-C48FA883D5F9}" presName="spVertical3" presStyleCnt="0"/>
      <dgm:spPr/>
    </dgm:pt>
    <dgm:pt modelId="{DF952AD8-0364-4341-A0A1-C8C128E017A5}" type="pres">
      <dgm:prSet presAssocID="{FA2F3F2D-F4D8-4A7A-B1E8-2E70003183C5}" presName="padding2" presStyleCnt="0"/>
      <dgm:spPr/>
    </dgm:pt>
    <dgm:pt modelId="{112A9FD3-5197-4E47-B625-71E83A14986C}" type="pres">
      <dgm:prSet presAssocID="{FA2F3F2D-F4D8-4A7A-B1E8-2E70003183C5}" presName="negArrow" presStyleCnt="0"/>
      <dgm:spPr/>
    </dgm:pt>
    <dgm:pt modelId="{67F59736-22DA-4418-880D-D78FE2163686}" type="pres">
      <dgm:prSet presAssocID="{FA2F3F2D-F4D8-4A7A-B1E8-2E70003183C5}" presName="backgroundArrow" presStyleLbl="node1" presStyleIdx="0" presStyleCnt="1" custScaleX="40000" custLinFactNeighborX="-3226" custLinFactNeighborY="13920"/>
      <dgm:spPr/>
    </dgm:pt>
  </dgm:ptLst>
  <dgm:cxnLst>
    <dgm:cxn modelId="{EE54BAC0-56C5-40A0-93F4-DD2B6FC8696E}" srcId="{FA2F3F2D-F4D8-4A7A-B1E8-2E70003183C5}" destId="{AC89A1F7-B19C-4E6A-AAA2-C48FA883D5F9}" srcOrd="0" destOrd="0" parTransId="{7D646A44-AA81-4486-A775-2FCCAE3C83FB}" sibTransId="{D300E5C5-6167-4C1A-A7F6-B2313465CFFB}"/>
    <dgm:cxn modelId="{80BF4901-71B9-4D7A-9A38-4C57A9597CFA}" type="presOf" srcId="{FA2F3F2D-F4D8-4A7A-B1E8-2E70003183C5}" destId="{66E19124-1914-47C3-A483-92B0A75090B3}" srcOrd="0" destOrd="0" presId="urn:microsoft.com/office/officeart/2005/8/layout/hProcess3"/>
    <dgm:cxn modelId="{803826DB-E7CA-464C-8911-C57C43BCC4D0}" type="presOf" srcId="{AC89A1F7-B19C-4E6A-AAA2-C48FA883D5F9}" destId="{4F376686-553C-4E6A-B66E-073E3C2B6598}" srcOrd="0" destOrd="0" presId="urn:microsoft.com/office/officeart/2005/8/layout/hProcess3"/>
    <dgm:cxn modelId="{9B7AF3FB-BB84-4893-AEA2-75F7112DF46C}" type="presParOf" srcId="{66E19124-1914-47C3-A483-92B0A75090B3}" destId="{E05202E8-FD02-4CD8-A593-150A04F70248}" srcOrd="0" destOrd="0" presId="urn:microsoft.com/office/officeart/2005/8/layout/hProcess3"/>
    <dgm:cxn modelId="{78D5ABDC-D606-4886-9739-93180CBDDBC1}" type="presParOf" srcId="{66E19124-1914-47C3-A483-92B0A75090B3}" destId="{8A25D248-9F39-4098-82F0-9C1CB3753CD0}" srcOrd="1" destOrd="0" presId="urn:microsoft.com/office/officeart/2005/8/layout/hProcess3"/>
    <dgm:cxn modelId="{2D69569A-A9E3-4780-BEB5-CB565EB1B37A}" type="presParOf" srcId="{8A25D248-9F39-4098-82F0-9C1CB3753CD0}" destId="{64B0C89C-A89D-4782-AE0C-7AB90970D324}" srcOrd="0" destOrd="0" presId="urn:microsoft.com/office/officeart/2005/8/layout/hProcess3"/>
    <dgm:cxn modelId="{AEF4D47A-F0E2-48EA-9A39-0CD74B7EA270}" type="presParOf" srcId="{8A25D248-9F39-4098-82F0-9C1CB3753CD0}" destId="{9E965840-D15C-4314-AAFC-5A82FF22BCFC}" srcOrd="1" destOrd="0" presId="urn:microsoft.com/office/officeart/2005/8/layout/hProcess3"/>
    <dgm:cxn modelId="{0AC9EFC5-D891-4FB1-B1B5-9FED2E375D2B}" type="presParOf" srcId="{9E965840-D15C-4314-AAFC-5A82FF22BCFC}" destId="{3D9402C5-2632-4921-982F-C97AE2E7DDCE}" srcOrd="0" destOrd="0" presId="urn:microsoft.com/office/officeart/2005/8/layout/hProcess3"/>
    <dgm:cxn modelId="{688C5DF3-CEE2-4AB6-8F6E-01C5D634DA93}" type="presParOf" srcId="{9E965840-D15C-4314-AAFC-5A82FF22BCFC}" destId="{4F376686-553C-4E6A-B66E-073E3C2B6598}" srcOrd="1" destOrd="0" presId="urn:microsoft.com/office/officeart/2005/8/layout/hProcess3"/>
    <dgm:cxn modelId="{558F6BB6-F261-47C8-837B-B3096E597A1B}" type="presParOf" srcId="{9E965840-D15C-4314-AAFC-5A82FF22BCFC}" destId="{7C2C57D9-A287-4BBE-942B-23B37CD94E45}" srcOrd="2" destOrd="0" presId="urn:microsoft.com/office/officeart/2005/8/layout/hProcess3"/>
    <dgm:cxn modelId="{CF660E5B-EA49-4178-856E-F28A59691A01}" type="presParOf" srcId="{9E965840-D15C-4314-AAFC-5A82FF22BCFC}" destId="{53BB502D-E1B7-49F9-AF44-4EF5B9DD23B2}" srcOrd="3" destOrd="0" presId="urn:microsoft.com/office/officeart/2005/8/layout/hProcess3"/>
    <dgm:cxn modelId="{23677C84-0DB4-4583-8630-61EB8D79AE22}" type="presParOf" srcId="{8A25D248-9F39-4098-82F0-9C1CB3753CD0}" destId="{DF952AD8-0364-4341-A0A1-C8C128E017A5}" srcOrd="2" destOrd="0" presId="urn:microsoft.com/office/officeart/2005/8/layout/hProcess3"/>
    <dgm:cxn modelId="{B40A27A4-E2B9-4FDE-B48C-D527D2F12230}" type="presParOf" srcId="{8A25D248-9F39-4098-82F0-9C1CB3753CD0}" destId="{112A9FD3-5197-4E47-B625-71E83A14986C}" srcOrd="3" destOrd="0" presId="urn:microsoft.com/office/officeart/2005/8/layout/hProcess3"/>
    <dgm:cxn modelId="{E9DE6BC1-5A5D-477E-B7EC-DBCEC6F519DB}" type="presParOf" srcId="{8A25D248-9F39-4098-82F0-9C1CB3753CD0}" destId="{67F59736-22DA-4418-880D-D78FE2163686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A2F3F2D-F4D8-4A7A-B1E8-2E70003183C5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AC89A1F7-B19C-4E6A-AAA2-C48FA883D5F9}">
      <dgm:prSet phldrT="[Text]"/>
      <dgm:spPr/>
      <dgm:t>
        <a:bodyPr/>
        <a:lstStyle/>
        <a:p>
          <a:r>
            <a:rPr lang="en-US" dirty="0" smtClean="0"/>
            <a:t>INPUT	</a:t>
          </a:r>
          <a:endParaRPr lang="en-US" dirty="0"/>
        </a:p>
      </dgm:t>
    </dgm:pt>
    <dgm:pt modelId="{7D646A44-AA81-4486-A775-2FCCAE3C83FB}" type="parTrans" cxnId="{EE54BAC0-56C5-40A0-93F4-DD2B6FC8696E}">
      <dgm:prSet/>
      <dgm:spPr/>
      <dgm:t>
        <a:bodyPr/>
        <a:lstStyle/>
        <a:p>
          <a:endParaRPr lang="en-US"/>
        </a:p>
      </dgm:t>
    </dgm:pt>
    <dgm:pt modelId="{D300E5C5-6167-4C1A-A7F6-B2313465CFFB}" type="sibTrans" cxnId="{EE54BAC0-56C5-40A0-93F4-DD2B6FC8696E}">
      <dgm:prSet/>
      <dgm:spPr/>
      <dgm:t>
        <a:bodyPr/>
        <a:lstStyle/>
        <a:p>
          <a:endParaRPr lang="en-US"/>
        </a:p>
      </dgm:t>
    </dgm:pt>
    <dgm:pt modelId="{66E19124-1914-47C3-A483-92B0A75090B3}" type="pres">
      <dgm:prSet presAssocID="{FA2F3F2D-F4D8-4A7A-B1E8-2E70003183C5}" presName="Name0" presStyleCnt="0">
        <dgm:presLayoutVars>
          <dgm:dir/>
          <dgm:animLvl val="lvl"/>
          <dgm:resizeHandles val="exact"/>
        </dgm:presLayoutVars>
      </dgm:prSet>
      <dgm:spPr/>
    </dgm:pt>
    <dgm:pt modelId="{E05202E8-FD02-4CD8-A593-150A04F70248}" type="pres">
      <dgm:prSet presAssocID="{FA2F3F2D-F4D8-4A7A-B1E8-2E70003183C5}" presName="dummy" presStyleCnt="0"/>
      <dgm:spPr/>
    </dgm:pt>
    <dgm:pt modelId="{8A25D248-9F39-4098-82F0-9C1CB3753CD0}" type="pres">
      <dgm:prSet presAssocID="{FA2F3F2D-F4D8-4A7A-B1E8-2E70003183C5}" presName="linH" presStyleCnt="0"/>
      <dgm:spPr/>
    </dgm:pt>
    <dgm:pt modelId="{64B0C89C-A89D-4782-AE0C-7AB90970D324}" type="pres">
      <dgm:prSet presAssocID="{FA2F3F2D-F4D8-4A7A-B1E8-2E70003183C5}" presName="padding1" presStyleCnt="0"/>
      <dgm:spPr/>
    </dgm:pt>
    <dgm:pt modelId="{9E965840-D15C-4314-AAFC-5A82FF22BCFC}" type="pres">
      <dgm:prSet presAssocID="{AC89A1F7-B19C-4E6A-AAA2-C48FA883D5F9}" presName="linV" presStyleCnt="0"/>
      <dgm:spPr/>
    </dgm:pt>
    <dgm:pt modelId="{3D9402C5-2632-4921-982F-C97AE2E7DDCE}" type="pres">
      <dgm:prSet presAssocID="{AC89A1F7-B19C-4E6A-AAA2-C48FA883D5F9}" presName="spVertical1" presStyleCnt="0"/>
      <dgm:spPr/>
    </dgm:pt>
    <dgm:pt modelId="{4F376686-553C-4E6A-B66E-073E3C2B6598}" type="pres">
      <dgm:prSet presAssocID="{AC89A1F7-B19C-4E6A-AAA2-C48FA883D5F9}" presName="parTx" presStyleLbl="revTx" presStyleIdx="0" presStyleCnt="1" custScaleY="92037" custLinFactNeighborX="-5908" custLinFactNeighborY="-5833">
        <dgm:presLayoutVars>
          <dgm:chMax val="0"/>
          <dgm:chPref val="0"/>
          <dgm:bulletEnabled val="1"/>
        </dgm:presLayoutVars>
      </dgm:prSet>
      <dgm:spPr/>
    </dgm:pt>
    <dgm:pt modelId="{7C2C57D9-A287-4BBE-942B-23B37CD94E45}" type="pres">
      <dgm:prSet presAssocID="{AC89A1F7-B19C-4E6A-AAA2-C48FA883D5F9}" presName="spVertical2" presStyleCnt="0"/>
      <dgm:spPr/>
    </dgm:pt>
    <dgm:pt modelId="{53BB502D-E1B7-49F9-AF44-4EF5B9DD23B2}" type="pres">
      <dgm:prSet presAssocID="{AC89A1F7-B19C-4E6A-AAA2-C48FA883D5F9}" presName="spVertical3" presStyleCnt="0"/>
      <dgm:spPr/>
    </dgm:pt>
    <dgm:pt modelId="{DF952AD8-0364-4341-A0A1-C8C128E017A5}" type="pres">
      <dgm:prSet presAssocID="{FA2F3F2D-F4D8-4A7A-B1E8-2E70003183C5}" presName="padding2" presStyleCnt="0"/>
      <dgm:spPr/>
    </dgm:pt>
    <dgm:pt modelId="{112A9FD3-5197-4E47-B625-71E83A14986C}" type="pres">
      <dgm:prSet presAssocID="{FA2F3F2D-F4D8-4A7A-B1E8-2E70003183C5}" presName="negArrow" presStyleCnt="0"/>
      <dgm:spPr/>
    </dgm:pt>
    <dgm:pt modelId="{67F59736-22DA-4418-880D-D78FE2163686}" type="pres">
      <dgm:prSet presAssocID="{FA2F3F2D-F4D8-4A7A-B1E8-2E70003183C5}" presName="backgroundArrow" presStyleLbl="node1" presStyleIdx="0" presStyleCnt="1" custScaleX="40000" custLinFactNeighborX="-3226" custLinFactNeighborY="13920"/>
      <dgm:spPr/>
    </dgm:pt>
  </dgm:ptLst>
  <dgm:cxnLst>
    <dgm:cxn modelId="{648EC8A6-3843-4982-AB4E-F32BE770DF07}" type="presOf" srcId="{FA2F3F2D-F4D8-4A7A-B1E8-2E70003183C5}" destId="{66E19124-1914-47C3-A483-92B0A75090B3}" srcOrd="0" destOrd="0" presId="urn:microsoft.com/office/officeart/2005/8/layout/hProcess3"/>
    <dgm:cxn modelId="{53BBFB5F-E02F-4561-8AEB-853C067B8010}" type="presOf" srcId="{AC89A1F7-B19C-4E6A-AAA2-C48FA883D5F9}" destId="{4F376686-553C-4E6A-B66E-073E3C2B6598}" srcOrd="0" destOrd="0" presId="urn:microsoft.com/office/officeart/2005/8/layout/hProcess3"/>
    <dgm:cxn modelId="{EE54BAC0-56C5-40A0-93F4-DD2B6FC8696E}" srcId="{FA2F3F2D-F4D8-4A7A-B1E8-2E70003183C5}" destId="{AC89A1F7-B19C-4E6A-AAA2-C48FA883D5F9}" srcOrd="0" destOrd="0" parTransId="{7D646A44-AA81-4486-A775-2FCCAE3C83FB}" sibTransId="{D300E5C5-6167-4C1A-A7F6-B2313465CFFB}"/>
    <dgm:cxn modelId="{AAA69176-D8EA-49F3-B530-AE6649886A72}" type="presParOf" srcId="{66E19124-1914-47C3-A483-92B0A75090B3}" destId="{E05202E8-FD02-4CD8-A593-150A04F70248}" srcOrd="0" destOrd="0" presId="urn:microsoft.com/office/officeart/2005/8/layout/hProcess3"/>
    <dgm:cxn modelId="{54BE51D6-A17B-441F-B30C-6B038CD84CF8}" type="presParOf" srcId="{66E19124-1914-47C3-A483-92B0A75090B3}" destId="{8A25D248-9F39-4098-82F0-9C1CB3753CD0}" srcOrd="1" destOrd="0" presId="urn:microsoft.com/office/officeart/2005/8/layout/hProcess3"/>
    <dgm:cxn modelId="{E871111B-86FE-4AED-9970-E6C2EB0BD956}" type="presParOf" srcId="{8A25D248-9F39-4098-82F0-9C1CB3753CD0}" destId="{64B0C89C-A89D-4782-AE0C-7AB90970D324}" srcOrd="0" destOrd="0" presId="urn:microsoft.com/office/officeart/2005/8/layout/hProcess3"/>
    <dgm:cxn modelId="{2B740A2D-2288-46A1-9FB9-D8E0A21BCFDF}" type="presParOf" srcId="{8A25D248-9F39-4098-82F0-9C1CB3753CD0}" destId="{9E965840-D15C-4314-AAFC-5A82FF22BCFC}" srcOrd="1" destOrd="0" presId="urn:microsoft.com/office/officeart/2005/8/layout/hProcess3"/>
    <dgm:cxn modelId="{9271ADC9-3708-4A27-85F3-793AD892CA9B}" type="presParOf" srcId="{9E965840-D15C-4314-AAFC-5A82FF22BCFC}" destId="{3D9402C5-2632-4921-982F-C97AE2E7DDCE}" srcOrd="0" destOrd="0" presId="urn:microsoft.com/office/officeart/2005/8/layout/hProcess3"/>
    <dgm:cxn modelId="{E7A00E80-D53D-4B43-910A-D218811B3997}" type="presParOf" srcId="{9E965840-D15C-4314-AAFC-5A82FF22BCFC}" destId="{4F376686-553C-4E6A-B66E-073E3C2B6598}" srcOrd="1" destOrd="0" presId="urn:microsoft.com/office/officeart/2005/8/layout/hProcess3"/>
    <dgm:cxn modelId="{179D7EAB-FF5C-43A7-B15F-1A7671AE786C}" type="presParOf" srcId="{9E965840-D15C-4314-AAFC-5A82FF22BCFC}" destId="{7C2C57D9-A287-4BBE-942B-23B37CD94E45}" srcOrd="2" destOrd="0" presId="urn:microsoft.com/office/officeart/2005/8/layout/hProcess3"/>
    <dgm:cxn modelId="{25288C0F-EBDF-4FC8-982B-C67E425DD5B9}" type="presParOf" srcId="{9E965840-D15C-4314-AAFC-5A82FF22BCFC}" destId="{53BB502D-E1B7-49F9-AF44-4EF5B9DD23B2}" srcOrd="3" destOrd="0" presId="urn:microsoft.com/office/officeart/2005/8/layout/hProcess3"/>
    <dgm:cxn modelId="{88E92162-CDE9-4C47-B2B2-BE9AE1795564}" type="presParOf" srcId="{8A25D248-9F39-4098-82F0-9C1CB3753CD0}" destId="{DF952AD8-0364-4341-A0A1-C8C128E017A5}" srcOrd="2" destOrd="0" presId="urn:microsoft.com/office/officeart/2005/8/layout/hProcess3"/>
    <dgm:cxn modelId="{1921B587-528D-40A1-ADC0-BB5B64633C8A}" type="presParOf" srcId="{8A25D248-9F39-4098-82F0-9C1CB3753CD0}" destId="{112A9FD3-5197-4E47-B625-71E83A14986C}" srcOrd="3" destOrd="0" presId="urn:microsoft.com/office/officeart/2005/8/layout/hProcess3"/>
    <dgm:cxn modelId="{E9290909-ACC5-484B-B454-E69194739839}" type="presParOf" srcId="{8A25D248-9F39-4098-82F0-9C1CB3753CD0}" destId="{67F59736-22DA-4418-880D-D78FE2163686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F59736-22DA-4418-880D-D78FE2163686}">
      <dsp:nvSpPr>
        <dsp:cNvPr id="0" name=""/>
        <dsp:cNvSpPr/>
      </dsp:nvSpPr>
      <dsp:spPr>
        <a:xfrm>
          <a:off x="0" y="16200"/>
          <a:ext cx="2362199" cy="1584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76686-553C-4E6A-B66E-073E3C2B6598}">
      <dsp:nvSpPr>
        <dsp:cNvPr id="0" name=""/>
        <dsp:cNvSpPr/>
      </dsp:nvSpPr>
      <dsp:spPr>
        <a:xfrm>
          <a:off x="76199" y="381001"/>
          <a:ext cx="1935435" cy="728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INPUT	</a:t>
          </a:r>
          <a:endParaRPr lang="en-US" sz="2100" kern="1200" dirty="0"/>
        </a:p>
      </dsp:txBody>
      <dsp:txXfrm>
        <a:off x="76199" y="381001"/>
        <a:ext cx="1935435" cy="728933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67F59736-22DA-4418-880D-D78FE2163686}">
      <dsp:nvSpPr>
        <dsp:cNvPr id="0" name=""/>
        <dsp:cNvSpPr/>
      </dsp:nvSpPr>
      <dsp:spPr>
        <a:xfrm>
          <a:off x="0" y="16200"/>
          <a:ext cx="2362199" cy="1584000"/>
        </a:xfrm>
        <a:prstGeom prst="rightArrow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F376686-553C-4E6A-B66E-073E3C2B6598}">
      <dsp:nvSpPr>
        <dsp:cNvPr id="0" name=""/>
        <dsp:cNvSpPr/>
      </dsp:nvSpPr>
      <dsp:spPr>
        <a:xfrm>
          <a:off x="76199" y="381001"/>
          <a:ext cx="1935435" cy="72893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213360" rIns="0" bIns="21336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100" kern="1200" dirty="0" smtClean="0"/>
            <a:t>INPUT	</a:t>
          </a:r>
          <a:endParaRPr lang="en-US" sz="2100" kern="1200" dirty="0"/>
        </a:p>
      </dsp:txBody>
      <dsp:txXfrm>
        <a:off x="76199" y="381001"/>
        <a:ext cx="1935435" cy="72893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A3E2E1-54B0-4482-8DB2-E3A21A427B3F}" type="datetimeFigureOut">
              <a:rPr lang="en-US" smtClean="0"/>
              <a:t>3/13/2010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58B82-760E-45BE-924C-76A21FFEB8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Production Process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2133600"/>
          <a:ext cx="23622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Oval 8"/>
          <p:cNvSpPr/>
          <p:nvPr/>
        </p:nvSpPr>
        <p:spPr>
          <a:xfrm>
            <a:off x="3048000" y="2133600"/>
            <a:ext cx="27432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00400" y="2590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TRANSFORMATION PROCESS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6019800" y="2209800"/>
            <a:ext cx="2209800" cy="1447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324600" y="2743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TERTIARY INDUSTRY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Businesses that provide a service, either to individuals or to other businesses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Examples hairdressing, banking or solicitors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De-</a:t>
            </a:r>
            <a:r>
              <a:rPr lang="en-US" b="1" dirty="0" err="1" smtClean="0"/>
              <a:t>industrialisation</a:t>
            </a:r>
            <a:r>
              <a:rPr lang="en-US" b="1" dirty="0" smtClean="0"/>
              <a:t/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 fontScale="62500" lnSpcReduction="200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This refers to the change in the balance of the economy between the output of different types of industry.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In the UK and other advanced economies there is NOW LESS PRIMARY INDUSTRY and MORE TERTIARY INDUSTRY</a:t>
            </a:r>
          </a:p>
          <a:p>
            <a:pPr algn="l"/>
            <a:endParaRPr lang="en-US" dirty="0" smtClean="0">
              <a:solidFill>
                <a:schemeClr val="tx1"/>
              </a:solidFill>
            </a:endParaRP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UK has experienced the loss or decline of a number of established industries e.g. shipbuilding, mining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These have been replaced by a growth in the service sector e.g. leisure facilities, retail. People generally have more TIME and DISPOSABLE INCOME to spend on these options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r>
              <a:rPr lang="en-US" smtClean="0"/>
              <a:t>QUESTIONS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1066800" y="2133600"/>
            <a:ext cx="7010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 Which is the fastest growing sector (primary, secondary or tertiary) at present in the UK and why?</a:t>
            </a:r>
          </a:p>
          <a:p>
            <a:r>
              <a:rPr lang="en-US" dirty="0" smtClean="0"/>
              <a:t>B Which types of industry are the following:</a:t>
            </a:r>
          </a:p>
          <a:p>
            <a:r>
              <a:rPr lang="en-US" dirty="0" smtClean="0"/>
              <a:t>a) hairdressing </a:t>
            </a:r>
            <a:br>
              <a:rPr lang="en-US" dirty="0" smtClean="0"/>
            </a:br>
            <a:r>
              <a:rPr lang="en-US" dirty="0" smtClean="0"/>
              <a:t>b) copper mining </a:t>
            </a:r>
            <a:br>
              <a:rPr lang="en-US" dirty="0" smtClean="0"/>
            </a:br>
            <a:r>
              <a:rPr lang="en-US" dirty="0" smtClean="0"/>
              <a:t>c) farming </a:t>
            </a:r>
            <a:br>
              <a:rPr lang="en-US" dirty="0" smtClean="0"/>
            </a:br>
            <a:r>
              <a:rPr lang="en-US" dirty="0" smtClean="0"/>
              <a:t>d) education </a:t>
            </a:r>
            <a:br>
              <a:rPr lang="en-US" dirty="0" smtClean="0"/>
            </a:br>
            <a:r>
              <a:rPr lang="en-US" dirty="0" smtClean="0"/>
              <a:t>e) financial services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7848600" cy="1143000"/>
          </a:xfrm>
        </p:spPr>
        <p:txBody>
          <a:bodyPr/>
          <a:lstStyle/>
          <a:p>
            <a:r>
              <a:rPr lang="en-US" dirty="0" smtClean="0"/>
              <a:t>Factors of production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828800" y="1600200"/>
            <a:ext cx="6324600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 smtClean="0"/>
              <a:t>Factors of production are the resources of LAND, LABOUR, CAPITAL and ENTERPRISE used to produce goods and services.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381000" y="274638"/>
            <a:ext cx="7848600" cy="1143000"/>
          </a:xfrm>
        </p:spPr>
        <p:txBody>
          <a:bodyPr/>
          <a:lstStyle/>
          <a:p>
            <a:r>
              <a:rPr lang="en-US" dirty="0" smtClean="0"/>
              <a:t>FACTORS OF PRODUCTION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743200" y="1295400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LAND</a:t>
            </a:r>
            <a:endParaRPr lang="en-US" dirty="0" smtClean="0"/>
          </a:p>
          <a:p>
            <a:r>
              <a:rPr lang="en-US" dirty="0" smtClean="0"/>
              <a:t>Land is the natural resources on the planet. It includes space on the ground, hills, seas, oceans, air etc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066800" y="2590800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LABOUR</a:t>
            </a:r>
            <a:endParaRPr lang="en-US" dirty="0" smtClean="0"/>
          </a:p>
          <a:p>
            <a:r>
              <a:rPr lang="en-US" dirty="0" err="1" smtClean="0"/>
              <a:t>Labour</a:t>
            </a:r>
            <a:r>
              <a:rPr lang="en-US" dirty="0" smtClean="0"/>
              <a:t> is the human input (workers, managers etc) into the production process. The UK has about 58 million people of which approximately 35 million are of working age. 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477000" y="2514600"/>
            <a:ext cx="23622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Each individual has a different level of skills, qualities and qualifications. This is known as there HUMAN CAPITAL.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990600" y="4419600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/>
              <a:t>CAPITAL</a:t>
            </a:r>
            <a:endParaRPr lang="en-US" dirty="0" smtClean="0"/>
          </a:p>
          <a:p>
            <a:r>
              <a:rPr lang="en-US" dirty="0" smtClean="0"/>
              <a:t>Man made physical goods used to produce other goods and services.</a:t>
            </a:r>
          </a:p>
          <a:p>
            <a:r>
              <a:rPr lang="en-US" dirty="0" smtClean="0"/>
              <a:t>Examples include machines, computers, tools, factories, roads etc.</a:t>
            </a:r>
          </a:p>
          <a:p>
            <a:r>
              <a:rPr lang="en-US" dirty="0" smtClean="0"/>
              <a:t>Increases in the level of capital are called INVESTMENT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6096000" y="4267200"/>
            <a:ext cx="27432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smtClean="0"/>
              <a:t>ENTERPRISE</a:t>
            </a:r>
            <a:endParaRPr lang="en-US" dirty="0" smtClean="0"/>
          </a:p>
          <a:p>
            <a:r>
              <a:rPr lang="en-US" dirty="0" smtClean="0"/>
              <a:t>The entrepreneur provides the initial ideas. </a:t>
            </a:r>
          </a:p>
          <a:p>
            <a:r>
              <a:rPr lang="en-US" dirty="0" smtClean="0"/>
              <a:t>They risk their own resources in business ventures. They also </a:t>
            </a:r>
            <a:r>
              <a:rPr lang="en-US" dirty="0" err="1" smtClean="0"/>
              <a:t>organise</a:t>
            </a:r>
            <a:r>
              <a:rPr lang="en-US" dirty="0" smtClean="0"/>
              <a:t> the other 3 factors of production.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Production Process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609600" y="2133600"/>
          <a:ext cx="2362200" cy="160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9" name="Oval 8"/>
          <p:cNvSpPr/>
          <p:nvPr/>
        </p:nvSpPr>
        <p:spPr>
          <a:xfrm>
            <a:off x="3048000" y="2133600"/>
            <a:ext cx="2743200" cy="1524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200400" y="2590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TRANSFORMATION PROCESS</a:t>
            </a:r>
            <a:endParaRPr lang="en-US" dirty="0"/>
          </a:p>
        </p:txBody>
      </p:sp>
      <p:sp>
        <p:nvSpPr>
          <p:cNvPr id="11" name="Right Arrow 10"/>
          <p:cNvSpPr/>
          <p:nvPr/>
        </p:nvSpPr>
        <p:spPr>
          <a:xfrm>
            <a:off x="5943600" y="2438400"/>
            <a:ext cx="2133600" cy="10668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6172200" y="27432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OUTPUT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62000" y="2136338"/>
            <a:ext cx="78486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3200" dirty="0" smtClean="0"/>
              <a:t>Think about your school. What evidence is there of the 4 factors of production land, </a:t>
            </a:r>
            <a:r>
              <a:rPr lang="en-US" sz="3200" dirty="0" err="1" smtClean="0"/>
              <a:t>labour</a:t>
            </a:r>
            <a:r>
              <a:rPr lang="en-US" sz="3200" dirty="0" smtClean="0"/>
              <a:t>, capital and enterprise?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Now do the same for a business that you know something about.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What qualities are needed in an effective entrepreneur?</a:t>
            </a:r>
          </a:p>
          <a:p>
            <a:pPr>
              <a:buFont typeface="Arial" pitchFamily="34" charset="0"/>
              <a:buChar char="•"/>
            </a:pPr>
            <a:r>
              <a:rPr lang="en-US" sz="3200" dirty="0" smtClean="0"/>
              <a:t>Think about your own human capital. What skills and qualities do you have?</a:t>
            </a:r>
            <a:endParaRPr lang="en-US" sz="3200" dirty="0"/>
          </a:p>
        </p:txBody>
      </p:sp>
      <p:sp>
        <p:nvSpPr>
          <p:cNvPr id="3" name="TextBox 2"/>
          <p:cNvSpPr txBox="1"/>
          <p:nvPr/>
        </p:nvSpPr>
        <p:spPr>
          <a:xfrm>
            <a:off x="2438400" y="838200"/>
            <a:ext cx="4267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/>
              <a:t>THE THINK BLOG</a:t>
            </a:r>
            <a:endParaRPr lang="en-US" sz="4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/>
              <a:t>T</a:t>
            </a:r>
            <a:r>
              <a:rPr lang="en-US" b="1" dirty="0" smtClean="0"/>
              <a:t>ypes of production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 fontScale="92500"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b="1" dirty="0" smtClean="0">
                <a:solidFill>
                  <a:schemeClr val="tx1"/>
                </a:solidFill>
              </a:rPr>
              <a:t>factors of production</a:t>
            </a:r>
            <a:r>
              <a:rPr lang="en-US" dirty="0" smtClean="0">
                <a:solidFill>
                  <a:schemeClr val="tx1"/>
                </a:solidFill>
              </a:rPr>
              <a:t> are combined to make </a:t>
            </a:r>
            <a:r>
              <a:rPr lang="en-US" b="1" dirty="0" smtClean="0">
                <a:solidFill>
                  <a:schemeClr val="tx1"/>
                </a:solidFill>
              </a:rPr>
              <a:t>goods</a:t>
            </a:r>
            <a:r>
              <a:rPr lang="en-US" dirty="0" smtClean="0">
                <a:solidFill>
                  <a:schemeClr val="tx1"/>
                </a:solidFill>
              </a:rPr>
              <a:t> and </a:t>
            </a:r>
            <a:r>
              <a:rPr lang="en-US" b="1" dirty="0" smtClean="0">
                <a:solidFill>
                  <a:schemeClr val="tx1"/>
                </a:solidFill>
              </a:rPr>
              <a:t>services</a:t>
            </a:r>
            <a:r>
              <a:rPr lang="en-US" dirty="0" smtClean="0">
                <a:solidFill>
                  <a:schemeClr val="tx1"/>
                </a:solidFill>
              </a:rPr>
              <a:t>. Choices have to be made over what to produce and how to produce.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The value of total production in an economy is known as </a:t>
            </a:r>
            <a:r>
              <a:rPr lang="en-US" b="1" dirty="0" smtClean="0">
                <a:solidFill>
                  <a:schemeClr val="tx1"/>
                </a:solidFill>
              </a:rPr>
              <a:t>TOTAL OUTPUT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533400"/>
            <a:ext cx="7772400" cy="1470025"/>
          </a:xfrm>
        </p:spPr>
        <p:txBody>
          <a:bodyPr/>
          <a:lstStyle/>
          <a:p>
            <a:r>
              <a:rPr lang="en-US" b="1" dirty="0" smtClean="0"/>
              <a:t>Types of Industry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1981200"/>
            <a:ext cx="6400800" cy="3657600"/>
          </a:xfrm>
        </p:spPr>
        <p:txBody>
          <a:bodyPr/>
          <a:lstStyle/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PRIMARY INDUSTRY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SECONDARY INDUSTRY</a:t>
            </a:r>
          </a:p>
          <a:p>
            <a:pPr algn="l">
              <a:buFont typeface="Arial" pitchFamily="34" charset="0"/>
              <a:buChar char="•"/>
            </a:pPr>
            <a:r>
              <a:rPr lang="en-US" b="1" dirty="0" smtClean="0">
                <a:solidFill>
                  <a:schemeClr val="tx1"/>
                </a:solidFill>
              </a:rPr>
              <a:t>TERTIARY INDUSTRY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PRIMARY INDUSTRY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Industry that extracts raw materials from the earth, such as coal, fish and wheat. Raw materials are mined, collected, grown or cut down.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Examples coal mining, agriculture, oil extraction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685800" y="609600"/>
            <a:ext cx="7772400" cy="1470025"/>
          </a:xfrm>
        </p:spPr>
        <p:txBody>
          <a:bodyPr/>
          <a:lstStyle/>
          <a:p>
            <a:r>
              <a:rPr lang="en-US" b="1" dirty="0" smtClean="0"/>
              <a:t>SECONDARY INDUSTRY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371600" y="2057400"/>
            <a:ext cx="6400800" cy="3581400"/>
          </a:xfrm>
        </p:spPr>
        <p:txBody>
          <a:bodyPr>
            <a:normAutofit/>
          </a:bodyPr>
          <a:lstStyle/>
          <a:p>
            <a:pPr algn="l"/>
            <a:r>
              <a:rPr lang="en-US" dirty="0" smtClean="0">
                <a:solidFill>
                  <a:schemeClr val="tx1"/>
                </a:solidFill>
              </a:rPr>
              <a:t>Industry that processes primary products into manufactured goods. </a:t>
            </a:r>
          </a:p>
          <a:p>
            <a:pPr algn="l"/>
            <a:r>
              <a:rPr lang="en-US" dirty="0" smtClean="0">
                <a:solidFill>
                  <a:schemeClr val="tx1"/>
                </a:solidFill>
              </a:rPr>
              <a:t>Examples car production, making tables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499</Words>
  <Application>Microsoft Office PowerPoint</Application>
  <PresentationFormat>On-screen Show (4:3)</PresentationFormat>
  <Paragraphs>54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The Production Process</vt:lpstr>
      <vt:lpstr>Factors of production </vt:lpstr>
      <vt:lpstr>FACTORS OF PRODUCTION</vt:lpstr>
      <vt:lpstr>The Production Process</vt:lpstr>
      <vt:lpstr>Slide 5</vt:lpstr>
      <vt:lpstr>Types of production </vt:lpstr>
      <vt:lpstr>Types of Industry</vt:lpstr>
      <vt:lpstr>PRIMARY INDUSTRY </vt:lpstr>
      <vt:lpstr>SECONDARY INDUSTRY </vt:lpstr>
      <vt:lpstr>TERTIARY INDUSTRY </vt:lpstr>
      <vt:lpstr>De-industrialisation </vt:lpstr>
      <vt:lpstr>QUESTIONS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Types of production</dc:title>
  <dc:creator>Sir Jones</dc:creator>
  <cp:lastModifiedBy>Sir Jones</cp:lastModifiedBy>
  <cp:revision>6</cp:revision>
  <dcterms:created xsi:type="dcterms:W3CDTF">2010-03-13T13:47:45Z</dcterms:created>
  <dcterms:modified xsi:type="dcterms:W3CDTF">2010-03-13T14:21:21Z</dcterms:modified>
</cp:coreProperties>
</file>