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9" r:id="rId3"/>
    <p:sldId id="278" r:id="rId4"/>
    <p:sldId id="284" r:id="rId5"/>
    <p:sldId id="285" r:id="rId6"/>
    <p:sldId id="290" r:id="rId7"/>
    <p:sldId id="287" r:id="rId8"/>
    <p:sldId id="288" r:id="rId9"/>
    <p:sldId id="29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A"/>
    <a:srgbClr val="7778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84" y="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37553-FF64-3C40-B6CA-050F01F4CFF2}" type="datetimeFigureOut">
              <a:rPr lang="en-US" smtClean="0"/>
              <a:t>9/6/2018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B1C09E-9787-BC42-90B9-C4217A32D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98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E4CB6D-99FA-FF4F-864A-D70B1050D931}" type="datetimeFigureOut">
              <a:rPr lang="en-US" smtClean="0"/>
              <a:t>9/6/2018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D761F-61F0-2647-9704-A8CD29D76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5656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D761F-61F0-2647-9704-A8CD29D7665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11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0599A">
            <a:alpha val="1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4000" y="2130425"/>
            <a:ext cx="8496000" cy="1470025"/>
          </a:xfrm>
        </p:spPr>
        <p:txBody>
          <a:bodyPr>
            <a:normAutofit/>
          </a:bodyPr>
          <a:lstStyle>
            <a:lvl1pPr>
              <a:defRPr sz="4000" b="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00" y="3886200"/>
            <a:ext cx="84960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Philip Allan Publishers © 2016</a:t>
            </a:r>
            <a:endParaRPr lang="en-US" dirty="0"/>
          </a:p>
        </p:txBody>
      </p:sp>
      <p:pic>
        <p:nvPicPr>
          <p:cNvPr id="4" name="Picture 3" descr="Business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0"/>
            <a:ext cx="5486400" cy="1799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19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Philip Allan Publishers © 2016</a:t>
            </a:r>
            <a:endParaRPr lang="en-US" dirty="0"/>
          </a:p>
        </p:txBody>
      </p:sp>
      <p:pic>
        <p:nvPicPr>
          <p:cNvPr id="6" name="Picture 5" descr="Business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0" y="0"/>
            <a:ext cx="3017520" cy="98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779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8977" y="1600200"/>
            <a:ext cx="4176823" cy="4230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6000" cy="4230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Philip Allan Publishers © 2016</a:t>
            </a:r>
            <a:endParaRPr lang="en-US" dirty="0"/>
          </a:p>
        </p:txBody>
      </p:sp>
      <p:pic>
        <p:nvPicPr>
          <p:cNvPr id="8" name="Picture 7" descr="Business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0" y="0"/>
            <a:ext cx="3017520" cy="98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283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Philip Allan Publishers © 2016</a:t>
            </a:r>
            <a:endParaRPr lang="en-US" dirty="0"/>
          </a:p>
        </p:txBody>
      </p:sp>
      <p:pic>
        <p:nvPicPr>
          <p:cNvPr id="6" name="Picture 5" descr="Business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0" y="0"/>
            <a:ext cx="3017520" cy="98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545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977" y="274638"/>
            <a:ext cx="5718223" cy="1188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977" y="1600200"/>
            <a:ext cx="8496000" cy="423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977" y="6031353"/>
            <a:ext cx="3033823" cy="561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Philip Allan Publishers © 2016</a:t>
            </a:r>
            <a:endParaRPr lang="en-US" dirty="0"/>
          </a:p>
        </p:txBody>
      </p:sp>
      <p:pic>
        <p:nvPicPr>
          <p:cNvPr id="8" name="Picture 7" descr="PA_Logo.jpg"/>
          <p:cNvPicPr>
            <a:picLocks noChangeAspect="1"/>
          </p:cNvPicPr>
          <p:nvPr userDrawn="1"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031353"/>
            <a:ext cx="1630680" cy="56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169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00599A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ts val="600"/>
        </a:spcBef>
        <a:buFont typeface="Arial"/>
        <a:buNone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265113" indent="-265113" algn="l" defTabSz="457200" rtl="0" eaLnBrk="1" latinLnBrk="0" hangingPunct="1">
        <a:spcBef>
          <a:spcPts val="600"/>
        </a:spcBef>
        <a:buClr>
          <a:srgbClr val="00599A"/>
        </a:buClr>
        <a:buSzPct val="100000"/>
        <a:buFont typeface="Arial"/>
        <a:buChar char="●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449263" indent="-184150" algn="l" defTabSz="457200" rtl="0" eaLnBrk="1" latinLnBrk="0" hangingPunct="1">
        <a:spcBef>
          <a:spcPts val="600"/>
        </a:spcBef>
        <a:buFont typeface="Lucida Grande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ts val="6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ts val="6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Integration and growth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Philip Allan Publishers ©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435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business growth?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  <a:defRPr/>
            </a:pPr>
            <a:r>
              <a:rPr lang="en-GB" sz="2400" dirty="0" smtClean="0"/>
              <a:t>Growth can occur as a result of naturally increasing sales levels. This is called organic or internal growth.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GB" sz="2400" dirty="0" smtClean="0"/>
              <a:t>Growth may also be the result of changes in business ownership — mergers and takeovers. Takeovers occur when one company buys the majority of shares in another company.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GB" sz="2400" dirty="0" smtClean="0"/>
              <a:t>This PowerPoint will help us understand the different types of mergers and takeovers that occur.</a:t>
            </a:r>
          </a:p>
          <a:p>
            <a:pPr>
              <a:defRPr/>
            </a:pPr>
            <a:endParaRPr lang="en-GB" sz="2400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Philip Allan Publishers ©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704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businesses want to grow?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741118"/>
            <a:ext cx="8496000" cy="3670126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n-US" sz="2800" dirty="0" smtClean="0"/>
              <a:t>To benefit from economies of scale.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n-US" sz="2800" dirty="0" smtClean="0"/>
              <a:t>To increase their market share and therefore reduce competition.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n-US" sz="2800" dirty="0" smtClean="0"/>
              <a:t>To increase their market power.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n-US" sz="2800" dirty="0" smtClean="0"/>
              <a:t>Diversification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n-US" sz="2800" dirty="0" smtClean="0"/>
              <a:t>Cost synergies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Philip Allan Publishers ©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638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890" y="288100"/>
            <a:ext cx="8581262" cy="876822"/>
          </a:xfrm>
        </p:spPr>
        <p:txBody>
          <a:bodyPr/>
          <a:lstStyle/>
          <a:p>
            <a:r>
              <a:rPr lang="en-GB" dirty="0" smtClean="0"/>
              <a:t>External growth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890" y="1390389"/>
            <a:ext cx="8200534" cy="4822521"/>
          </a:xfrm>
        </p:spPr>
        <p:txBody>
          <a:bodyPr>
            <a:noAutofit/>
          </a:bodyPr>
          <a:lstStyle/>
          <a:p>
            <a:r>
              <a:rPr lang="en-GB" sz="2400" dirty="0" smtClean="0"/>
              <a:t>When businesses grow by integrating (joining) with another business</a:t>
            </a:r>
          </a:p>
          <a:p>
            <a:r>
              <a:rPr lang="en-GB" sz="2400" dirty="0" smtClean="0"/>
              <a:t>This can be done via:</a:t>
            </a:r>
          </a:p>
          <a:p>
            <a:pPr lvl="1"/>
            <a:r>
              <a:rPr lang="en-GB" sz="2400" dirty="0" smtClean="0"/>
              <a:t>a </a:t>
            </a:r>
            <a:r>
              <a:rPr lang="en-GB" sz="2400" b="1" dirty="0" smtClean="0"/>
              <a:t>merger</a:t>
            </a:r>
          </a:p>
          <a:p>
            <a:pPr lvl="2"/>
            <a:r>
              <a:rPr lang="en-GB" sz="2400" dirty="0" smtClean="0"/>
              <a:t>The two businesses reach an agreement to join together and operate as one business.</a:t>
            </a:r>
          </a:p>
          <a:p>
            <a:pPr lvl="2"/>
            <a:r>
              <a:rPr lang="en-GB" sz="2400" dirty="0" smtClean="0"/>
              <a:t>Tends to be of mutual benefit to both businesses.</a:t>
            </a:r>
          </a:p>
          <a:p>
            <a:pPr lvl="1"/>
            <a:r>
              <a:rPr lang="en-GB" sz="2400" dirty="0" smtClean="0">
                <a:solidFill>
                  <a:srgbClr val="000000"/>
                </a:solidFill>
              </a:rPr>
              <a:t>a </a:t>
            </a:r>
            <a:r>
              <a:rPr lang="en-GB" sz="2400" b="1" dirty="0" smtClean="0">
                <a:solidFill>
                  <a:srgbClr val="000000"/>
                </a:solidFill>
              </a:rPr>
              <a:t>takeover</a:t>
            </a:r>
            <a:r>
              <a:rPr lang="en-GB" sz="2400" dirty="0" smtClean="0">
                <a:solidFill>
                  <a:srgbClr val="000000"/>
                </a:solidFill>
              </a:rPr>
              <a:t> or </a:t>
            </a:r>
            <a:r>
              <a:rPr lang="en-GB" sz="2400" b="1" dirty="0" smtClean="0">
                <a:solidFill>
                  <a:srgbClr val="000000"/>
                </a:solidFill>
              </a:rPr>
              <a:t>acquisition</a:t>
            </a:r>
          </a:p>
          <a:p>
            <a:pPr lvl="2"/>
            <a:r>
              <a:rPr lang="en-GB" sz="2400" dirty="0" smtClean="0"/>
              <a:t>One business buys another business.</a:t>
            </a:r>
          </a:p>
          <a:p>
            <a:pPr lvl="2"/>
            <a:r>
              <a:rPr lang="en-GB" sz="2400" dirty="0" smtClean="0"/>
              <a:t>Tends to be more hostile, as the buying business is the main one to benefit.</a:t>
            </a:r>
            <a:endParaRPr lang="en-GB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8977" y="6031353"/>
            <a:ext cx="3033823" cy="561600"/>
          </a:xfrm>
        </p:spPr>
        <p:txBody>
          <a:bodyPr/>
          <a:lstStyle/>
          <a:p>
            <a:r>
              <a:rPr lang="en-US" dirty="0" smtClean="0"/>
              <a:t>Philip Allan Publishers ©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64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173" y="476672"/>
            <a:ext cx="8929718" cy="725827"/>
          </a:xfrm>
        </p:spPr>
        <p:txBody>
          <a:bodyPr>
            <a:normAutofit/>
          </a:bodyPr>
          <a:lstStyle/>
          <a:p>
            <a:r>
              <a:rPr lang="en-GB" sz="3600" dirty="0"/>
              <a:t>B</a:t>
            </a:r>
            <a:r>
              <a:rPr lang="en-GB" sz="3600" dirty="0" smtClean="0"/>
              <a:t>usiness integration (1)</a:t>
            </a:r>
            <a:endParaRPr lang="en-GB" sz="3600" dirty="0"/>
          </a:p>
        </p:txBody>
      </p:sp>
      <p:grpSp>
        <p:nvGrpSpPr>
          <p:cNvPr id="5" name="Group 4"/>
          <p:cNvGrpSpPr/>
          <p:nvPr/>
        </p:nvGrpSpPr>
        <p:grpSpPr>
          <a:xfrm>
            <a:off x="939453" y="1427967"/>
            <a:ext cx="6739002" cy="4847573"/>
            <a:chOff x="1766169" y="1427967"/>
            <a:chExt cx="5912285" cy="4434213"/>
          </a:xfrm>
        </p:grpSpPr>
        <p:sp>
          <p:nvSpPr>
            <p:cNvPr id="3" name="Left-Right Arrow 2"/>
            <p:cNvSpPr/>
            <p:nvPr/>
          </p:nvSpPr>
          <p:spPr>
            <a:xfrm>
              <a:off x="1766169" y="2642227"/>
              <a:ext cx="5912285" cy="1703540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Up-Down Arrow 3"/>
            <p:cNvSpPr/>
            <p:nvPr/>
          </p:nvSpPr>
          <p:spPr>
            <a:xfrm>
              <a:off x="3657600" y="1427967"/>
              <a:ext cx="1866378" cy="4434213"/>
            </a:xfrm>
            <a:prstGeom prst="up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589106" y="2116899"/>
            <a:ext cx="11398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/>
              <a:t>Backward</a:t>
            </a:r>
          </a:p>
          <a:p>
            <a:pPr algn="ctr"/>
            <a:r>
              <a:rPr lang="en-GB" sz="1400" b="1" dirty="0"/>
              <a:t>v</a:t>
            </a:r>
            <a:r>
              <a:rPr lang="en-GB" sz="1400" b="1" dirty="0" smtClean="0"/>
              <a:t>ertical</a:t>
            </a:r>
          </a:p>
          <a:p>
            <a:pPr algn="ctr"/>
            <a:r>
              <a:rPr lang="en-GB" sz="1400" b="1" dirty="0"/>
              <a:t>i</a:t>
            </a:r>
            <a:r>
              <a:rPr lang="en-GB" sz="1400" b="1" dirty="0" smtClean="0"/>
              <a:t>ntegration</a:t>
            </a:r>
            <a:endParaRPr lang="en-GB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589106" y="4715099"/>
            <a:ext cx="11398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/>
              <a:t>Forward</a:t>
            </a:r>
          </a:p>
          <a:p>
            <a:pPr algn="ctr"/>
            <a:r>
              <a:rPr lang="en-GB" sz="1400" b="1" dirty="0"/>
              <a:t>v</a:t>
            </a:r>
            <a:r>
              <a:rPr lang="en-GB" sz="1400" b="1" dirty="0" smtClean="0"/>
              <a:t>ertical</a:t>
            </a:r>
          </a:p>
          <a:p>
            <a:pPr algn="ctr"/>
            <a:r>
              <a:rPr lang="en-GB" sz="1400" b="1" dirty="0"/>
              <a:t>i</a:t>
            </a:r>
            <a:r>
              <a:rPr lang="en-GB" sz="1400" b="1" dirty="0" smtClean="0"/>
              <a:t>ntegration</a:t>
            </a:r>
            <a:endParaRPr lang="en-GB" sz="1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602896" y="3493996"/>
            <a:ext cx="1253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/>
              <a:t>Conglomerate</a:t>
            </a:r>
            <a:endParaRPr lang="en-GB" sz="1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863833" y="3386275"/>
            <a:ext cx="1253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/>
              <a:t>Horizontal integration</a:t>
            </a:r>
            <a:endParaRPr lang="en-GB" sz="1400" b="1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8977" y="6031353"/>
            <a:ext cx="3033823" cy="561600"/>
          </a:xfrm>
        </p:spPr>
        <p:txBody>
          <a:bodyPr/>
          <a:lstStyle/>
          <a:p>
            <a:r>
              <a:rPr lang="en-US" dirty="0" smtClean="0"/>
              <a:t>Philip Allan Publishers ©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23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173" y="476672"/>
            <a:ext cx="8929718" cy="725827"/>
          </a:xfrm>
        </p:spPr>
        <p:txBody>
          <a:bodyPr>
            <a:normAutofit/>
          </a:bodyPr>
          <a:lstStyle/>
          <a:p>
            <a:r>
              <a:rPr lang="en-GB" sz="3600" dirty="0"/>
              <a:t>B</a:t>
            </a:r>
            <a:r>
              <a:rPr lang="en-GB" sz="3600" dirty="0" smtClean="0"/>
              <a:t>usiness integration (2)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677" y="1315233"/>
            <a:ext cx="8566803" cy="5317077"/>
          </a:xfrm>
        </p:spPr>
        <p:txBody>
          <a:bodyPr>
            <a:normAutofit/>
          </a:bodyPr>
          <a:lstStyle/>
          <a:p>
            <a:r>
              <a:rPr lang="en-GB" sz="2000" dirty="0" smtClean="0"/>
              <a:t>Integration can take different formats depending upon whether the firms involved operate at the same or different stages of production.</a:t>
            </a:r>
          </a:p>
          <a:p>
            <a:pPr lvl="1"/>
            <a:r>
              <a:rPr lang="en-GB" sz="2000" b="1" dirty="0" smtClean="0">
                <a:solidFill>
                  <a:srgbClr val="000000"/>
                </a:solidFill>
              </a:rPr>
              <a:t>Horizontal integration</a:t>
            </a:r>
          </a:p>
          <a:p>
            <a:pPr lvl="2"/>
            <a:r>
              <a:rPr lang="en-GB" sz="2000" dirty="0" smtClean="0">
                <a:solidFill>
                  <a:srgbClr val="000000"/>
                </a:solidFill>
              </a:rPr>
              <a:t>Both firms operate at the same stage of the production process and they are in direct competition with each other, e.g. Lloyds and TSB.</a:t>
            </a:r>
          </a:p>
          <a:p>
            <a:pPr lvl="1"/>
            <a:r>
              <a:rPr lang="en-GB" sz="2000" b="1" dirty="0" smtClean="0">
                <a:solidFill>
                  <a:srgbClr val="000000"/>
                </a:solidFill>
              </a:rPr>
              <a:t>Vertical integration</a:t>
            </a:r>
          </a:p>
          <a:p>
            <a:pPr lvl="2"/>
            <a:r>
              <a:rPr lang="en-GB" sz="2000" dirty="0" smtClean="0">
                <a:solidFill>
                  <a:srgbClr val="000000"/>
                </a:solidFill>
              </a:rPr>
              <a:t>The firms operate at different stages of the production process, e.g. a fashion manufacturer opens a fashion store.</a:t>
            </a:r>
          </a:p>
          <a:p>
            <a:pPr lvl="1"/>
            <a:r>
              <a:rPr lang="en-GB" sz="2000" b="1" dirty="0" smtClean="0">
                <a:solidFill>
                  <a:srgbClr val="000000"/>
                </a:solidFill>
              </a:rPr>
              <a:t>Conglomerate</a:t>
            </a:r>
          </a:p>
          <a:p>
            <a:pPr lvl="2"/>
            <a:r>
              <a:rPr lang="en-GB" sz="2000" dirty="0" smtClean="0"/>
              <a:t>The firms operate in different industries, e.g. a car manufacturer integrates with a stationery retailer.</a:t>
            </a:r>
          </a:p>
          <a:p>
            <a:pPr lvl="1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8977" y="6031353"/>
            <a:ext cx="3033823" cy="561600"/>
          </a:xfrm>
        </p:spPr>
        <p:txBody>
          <a:bodyPr/>
          <a:lstStyle/>
          <a:p>
            <a:r>
              <a:rPr lang="en-US" dirty="0" smtClean="0"/>
              <a:t>Philip Allan Publishers ©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01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Vertical integration</a:t>
            </a:r>
            <a:endParaRPr lang="en-GB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162838" y="2158210"/>
            <a:ext cx="4038600" cy="4525963"/>
          </a:xfrm>
        </p:spPr>
        <p:txBody>
          <a:bodyPr>
            <a:normAutofit/>
          </a:bodyPr>
          <a:lstStyle/>
          <a:p>
            <a:r>
              <a:rPr lang="en-GB" sz="2400" u="sng" dirty="0" smtClean="0">
                <a:solidFill>
                  <a:srgbClr val="000000"/>
                </a:solidFill>
              </a:rPr>
              <a:t>Backward vertical</a:t>
            </a:r>
          </a:p>
          <a:p>
            <a:pPr lvl="1"/>
            <a:r>
              <a:rPr lang="en-GB" sz="2400" dirty="0" smtClean="0"/>
              <a:t>Firm is at an earlier stage in the production process.</a:t>
            </a:r>
          </a:p>
          <a:p>
            <a:pPr lvl="1"/>
            <a:r>
              <a:rPr lang="en-GB" sz="2400" dirty="0" smtClean="0"/>
              <a:t>Secures the supply of materials.</a:t>
            </a:r>
          </a:p>
          <a:p>
            <a:pPr lvl="1"/>
            <a:r>
              <a:rPr lang="en-GB" sz="2400" dirty="0" smtClean="0"/>
              <a:t>Cuts out a middle layer.</a:t>
            </a:r>
          </a:p>
          <a:p>
            <a:pPr lvl="1"/>
            <a:r>
              <a:rPr lang="en-GB" sz="2400" dirty="0" smtClean="0"/>
              <a:t>Can limit supplies to competitors.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5004048" y="2158210"/>
            <a:ext cx="3960440" cy="3827463"/>
          </a:xfrm>
        </p:spPr>
        <p:txBody>
          <a:bodyPr>
            <a:noAutofit/>
          </a:bodyPr>
          <a:lstStyle/>
          <a:p>
            <a:r>
              <a:rPr lang="en-GB" sz="2400" u="sng" dirty="0" smtClean="0">
                <a:solidFill>
                  <a:srgbClr val="000000"/>
                </a:solidFill>
              </a:rPr>
              <a:t>Forward vertical</a:t>
            </a:r>
          </a:p>
          <a:p>
            <a:pPr lvl="1"/>
            <a:r>
              <a:rPr lang="en-GB" sz="2400" dirty="0" smtClean="0"/>
              <a:t>Firm is at a later stage in the production process.</a:t>
            </a:r>
          </a:p>
          <a:p>
            <a:pPr lvl="1"/>
            <a:r>
              <a:rPr lang="en-GB" sz="2400" dirty="0" smtClean="0"/>
              <a:t>Secures an outlet for the products.</a:t>
            </a:r>
          </a:p>
          <a:p>
            <a:pPr lvl="1"/>
            <a:r>
              <a:rPr lang="en-GB" sz="2400" dirty="0" smtClean="0"/>
              <a:t>Cuts out a middle layer.</a:t>
            </a:r>
          </a:p>
          <a:p>
            <a:pPr lvl="1"/>
            <a:r>
              <a:rPr lang="en-GB" sz="2400" dirty="0" smtClean="0"/>
              <a:t>Can exclude competitors from that outlet.</a:t>
            </a:r>
            <a:endParaRPr lang="en-GB" sz="2400" dirty="0"/>
          </a:p>
        </p:txBody>
      </p:sp>
      <p:cxnSp>
        <p:nvCxnSpPr>
          <p:cNvPr id="8" name="Straight Arrow Connector 7"/>
          <p:cNvCxnSpPr>
            <a:stCxn id="2" idx="2"/>
          </p:cNvCxnSpPr>
          <p:nvPr/>
        </p:nvCxnSpPr>
        <p:spPr>
          <a:xfrm rot="5400000">
            <a:off x="2326441" y="4283863"/>
            <a:ext cx="4433910" cy="1588"/>
          </a:xfrm>
          <a:prstGeom prst="straightConnector1">
            <a:avLst/>
          </a:prstGeom>
          <a:ln w="6350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395048" y="4071942"/>
            <a:ext cx="285752" cy="21431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571868" y="1785926"/>
            <a:ext cx="2000264" cy="21431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Backward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3571868" y="6500834"/>
            <a:ext cx="2000264" cy="21431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Forward</a:t>
            </a:r>
            <a:endParaRPr lang="en-GB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8977" y="6031353"/>
            <a:ext cx="3033823" cy="561600"/>
          </a:xfrm>
        </p:spPr>
        <p:txBody>
          <a:bodyPr/>
          <a:lstStyle/>
          <a:p>
            <a:r>
              <a:rPr lang="en-US" dirty="0" smtClean="0"/>
              <a:t>Philip Allan Publishers ©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79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Disadvantages of mergers and takeovers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 smtClean="0"/>
              <a:t>Takeovers can be very expensive.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 smtClean="0"/>
              <a:t>Difficult to control due to size.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 smtClean="0"/>
              <a:t>Different business structures and practices to bring together.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 smtClean="0"/>
              <a:t>Opposition from stakeholders.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 smtClean="0"/>
              <a:t>May attract negative publicity, especially if they result in job losses.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 smtClean="0"/>
              <a:t>Managers may lack experience.</a:t>
            </a:r>
            <a:endParaRPr lang="en-GB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8977" y="6031353"/>
            <a:ext cx="3033823" cy="561600"/>
          </a:xfrm>
        </p:spPr>
        <p:txBody>
          <a:bodyPr/>
          <a:lstStyle/>
          <a:p>
            <a:r>
              <a:rPr lang="en-US" dirty="0" smtClean="0"/>
              <a:t>Philip Allan Publishers ©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37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Activity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365337"/>
            <a:ext cx="8496000" cy="4464863"/>
          </a:xfrm>
        </p:spPr>
        <p:txBody>
          <a:bodyPr>
            <a:normAutofit/>
          </a:bodyPr>
          <a:lstStyle/>
          <a:p>
            <a:r>
              <a:rPr lang="en-GB" sz="2400" dirty="0" smtClean="0"/>
              <a:t>A British clothing manufacturer based in Cheltenham is </a:t>
            </a:r>
            <a:r>
              <a:rPr lang="en-GB" sz="2400" dirty="0"/>
              <a:t>considering merging with each of the following </a:t>
            </a:r>
            <a:r>
              <a:rPr lang="en-GB" sz="2400" dirty="0" smtClean="0"/>
              <a:t>businesses.</a:t>
            </a:r>
          </a:p>
          <a:p>
            <a:r>
              <a:rPr lang="en-GB" sz="2400" dirty="0" smtClean="0"/>
              <a:t>What type of integration would each one be?</a:t>
            </a:r>
            <a:endParaRPr lang="en-GB" sz="2400" dirty="0"/>
          </a:p>
          <a:p>
            <a:pPr algn="ctr"/>
            <a:r>
              <a:rPr lang="en-GB" sz="2000" b="1" dirty="0" smtClean="0"/>
              <a:t>Car manufacturer        Fashion magazine           Shoe shop</a:t>
            </a:r>
            <a:endParaRPr lang="en-GB" sz="2000" b="1" dirty="0"/>
          </a:p>
          <a:p>
            <a:pPr algn="ctr"/>
            <a:r>
              <a:rPr lang="en-GB" sz="2000" b="1" dirty="0"/>
              <a:t>Confectionery </a:t>
            </a:r>
            <a:r>
              <a:rPr lang="en-GB" sz="2000" b="1" dirty="0" smtClean="0"/>
              <a:t>manufacturer      </a:t>
            </a:r>
            <a:r>
              <a:rPr lang="en-GB" sz="2000" b="1" dirty="0"/>
              <a:t>A </a:t>
            </a:r>
            <a:r>
              <a:rPr lang="en-GB" sz="2000" b="1" dirty="0" smtClean="0"/>
              <a:t>competing clothes shop</a:t>
            </a:r>
            <a:endParaRPr lang="en-GB" sz="2000" b="1" dirty="0"/>
          </a:p>
          <a:p>
            <a:pPr algn="ctr"/>
            <a:r>
              <a:rPr lang="en-GB" sz="2000" b="1" dirty="0"/>
              <a:t>Mobile </a:t>
            </a:r>
            <a:r>
              <a:rPr lang="en-GB" sz="2000" b="1" dirty="0" smtClean="0"/>
              <a:t>phone retailer	</a:t>
            </a:r>
            <a:r>
              <a:rPr lang="en-GB" sz="2000" b="1" dirty="0"/>
              <a:t>	</a:t>
            </a:r>
            <a:r>
              <a:rPr lang="en-GB" sz="2000" b="1" dirty="0" smtClean="0"/>
              <a:t>UK delivery company (DPD)</a:t>
            </a:r>
            <a:endParaRPr lang="en-GB" sz="2000" b="1" dirty="0"/>
          </a:p>
          <a:p>
            <a:endParaRPr lang="en-GB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8977" y="6031353"/>
            <a:ext cx="3033823" cy="561600"/>
          </a:xfrm>
        </p:spPr>
        <p:txBody>
          <a:bodyPr/>
          <a:lstStyle/>
          <a:p>
            <a:r>
              <a:rPr lang="en-US" dirty="0" smtClean="0"/>
              <a:t>Philip Allan Publishers ©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9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496</Words>
  <Application>Microsoft Office PowerPoint</Application>
  <PresentationFormat>On-screen Show (4:3)</PresentationFormat>
  <Paragraphs>73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Lucida Grande</vt:lpstr>
      <vt:lpstr>Wingdings</vt:lpstr>
      <vt:lpstr>Office Theme</vt:lpstr>
      <vt:lpstr>Integration and growth</vt:lpstr>
      <vt:lpstr>What is business growth?</vt:lpstr>
      <vt:lpstr>Why do businesses want to grow?</vt:lpstr>
      <vt:lpstr>External growth</vt:lpstr>
      <vt:lpstr>Business integration (1)</vt:lpstr>
      <vt:lpstr>Business integration (2)</vt:lpstr>
      <vt:lpstr>Vertical integration</vt:lpstr>
      <vt:lpstr>Disadvantages of mergers and takeovers</vt:lpstr>
      <vt:lpstr>Activity</vt:lpstr>
    </vt:vector>
  </TitlesOfParts>
  <Company>Philip Allan Updates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Bates</dc:creator>
  <cp:lastModifiedBy>Germaine Johnson</cp:lastModifiedBy>
  <cp:revision>56</cp:revision>
  <dcterms:created xsi:type="dcterms:W3CDTF">2015-04-09T13:54:46Z</dcterms:created>
  <dcterms:modified xsi:type="dcterms:W3CDTF">2018-09-06T22:42:19Z</dcterms:modified>
</cp:coreProperties>
</file>