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62" r:id="rId5"/>
    <p:sldId id="263" r:id="rId6"/>
    <p:sldId id="259" r:id="rId7"/>
    <p:sldId id="260" r:id="rId8"/>
    <p:sldId id="261" r:id="rId9"/>
    <p:sldId id="264" r:id="rId10"/>
    <p:sldId id="265" r:id="rId11"/>
    <p:sldId id="266" r:id="rId12"/>
    <p:sldId id="267" r:id="rId13"/>
    <p:sldId id="268" r:id="rId14"/>
    <p:sldId id="269" r:id="rId15"/>
    <p:sldId id="276" r:id="rId16"/>
    <p:sldId id="270" r:id="rId17"/>
    <p:sldId id="271" r:id="rId18"/>
    <p:sldId id="273" r:id="rId19"/>
    <p:sldId id="272" r:id="rId20"/>
    <p:sldId id="274" r:id="rId21"/>
    <p:sldId id="27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46" autoAdjust="0"/>
    <p:restoredTop sz="94660"/>
  </p:normalViewPr>
  <p:slideViewPr>
    <p:cSldViewPr snapToGrid="0">
      <p:cViewPr varScale="1">
        <p:scale>
          <a:sx n="51" d="100"/>
          <a:sy n="51" d="100"/>
        </p:scale>
        <p:origin x="114" y="153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16" name="Group 15"/>
          <p:cNvGrpSpPr/>
          <p:nvPr/>
        </p:nvGrpSpPr>
        <p:grpSpPr>
          <a:xfrm>
            <a:off x="0" y="-8467"/>
            <a:ext cx="12192000" cy="6866467"/>
            <a:chOff x="0" y="-8467"/>
            <a:chExt cx="12192000" cy="6866467"/>
          </a:xfrm>
        </p:grpSpPr>
        <p:sp>
          <p:nvSpPr>
            <p:cNvPr id="15" name="Freeform 14"/>
            <p:cNvSpPr/>
            <p:nvPr/>
          </p:nvSpPr>
          <p:spPr>
            <a:xfrm>
              <a:off x="0" y="-7862"/>
              <a:ext cx="863600" cy="5698067"/>
            </a:xfrm>
            <a:custGeom>
              <a:avLst/>
              <a:gdLst/>
              <a:ahLst/>
              <a:cxnLst/>
              <a:rect l="l" t="t" r="r" b="b"/>
              <a:pathLst>
                <a:path w="863600" h="5698067">
                  <a:moveTo>
                    <a:pt x="0" y="8467"/>
                  </a:moveTo>
                  <a:lnTo>
                    <a:pt x="863600" y="0"/>
                  </a:lnTo>
                  <a:lnTo>
                    <a:pt x="863600" y="16934"/>
                  </a:lnTo>
                  <a:lnTo>
                    <a:pt x="0" y="5698067"/>
                  </a:lnTo>
                  <a:lnTo>
                    <a:pt x="0" y="8467"/>
                  </a:lnTo>
                  <a:close/>
                </a:path>
              </a:pathLst>
            </a:cu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cxnSp>
          <p:nvCxnSpPr>
            <p:cNvPr id="19" name="Straight Connector 18"/>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1"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2A54C80-263E-416B-A8E0-580EDEADCBDC}" type="datetimeFigureOut">
              <a:rPr lang="en-US" dirty="0"/>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2A54C80-263E-416B-A8E0-580EDEADCBDC}"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9/19/2018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9/19/2018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9/19/2018</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44" name="Group 43"/>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accent1">
                  <a:alpha val="70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1">
                <a:lumMod val="75000"/>
                <a:alpha val="5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2">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2">
                <a:lumMod val="75000"/>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lumMod val="75000"/>
                <a:alpha val="66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a:off x="0" y="4013200"/>
              <a:ext cx="448733" cy="2844800"/>
            </a:xfrm>
            <a:prstGeom prst="triangle">
              <a:avLst>
                <a:gd name="adj" fmla="val 0"/>
              </a:avLst>
            </a:prstGeom>
            <a:solidFill>
              <a:schemeClr val="accent1">
                <a:alpha val="70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9/19/2018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65" r:id="rId2"/>
    <p:sldLayoutId id="2147483651" r:id="rId3"/>
    <p:sldLayoutId id="2147483666" r:id="rId4"/>
    <p:sldLayoutId id="2147483653" r:id="rId5"/>
    <p:sldLayoutId id="2147483654" r:id="rId6"/>
    <p:sldLayoutId id="2147483655" r:id="rId7"/>
    <p:sldLayoutId id="2147483667" r:id="rId8"/>
    <p:sldLayoutId id="2147483657" r:id="rId9"/>
    <p:sldLayoutId id="2147483660" r:id="rId10"/>
    <p:sldLayoutId id="2147483661" r:id="rId11"/>
    <p:sldLayoutId id="2147483662" r:id="rId12"/>
    <p:sldLayoutId id="2147483663" r:id="rId13"/>
    <p:sldLayoutId id="2147483664" r:id="rId14"/>
    <p:sldLayoutId id="2147483668"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The Central Bank</a:t>
            </a:r>
            <a:endParaRPr lang="en-US" dirty="0"/>
          </a:p>
        </p:txBody>
      </p:sp>
      <p:sp>
        <p:nvSpPr>
          <p:cNvPr id="3" name="Subtitle 2"/>
          <p:cNvSpPr>
            <a:spLocks noGrp="1"/>
          </p:cNvSpPr>
          <p:nvPr>
            <p:ph type="subTitle" idx="1"/>
          </p:nvPr>
        </p:nvSpPr>
        <p:spPr/>
        <p:txBody>
          <a:bodyPr/>
          <a:lstStyle/>
          <a:p>
            <a:r>
              <a:rPr lang="en-US" dirty="0" smtClean="0"/>
              <a:t>The Central Bank of The Bahamas</a:t>
            </a:r>
            <a:endParaRPr lang="en-US" dirty="0"/>
          </a:p>
        </p:txBody>
      </p:sp>
    </p:spTree>
    <p:extLst>
      <p:ext uri="{BB962C8B-B14F-4D97-AF65-F5344CB8AC3E}">
        <p14:creationId xmlns:p14="http://schemas.microsoft.com/office/powerpoint/2010/main" val="296564322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Banker to the government</a:t>
            </a:r>
            <a:endParaRPr lang="en-US" dirty="0"/>
          </a:p>
        </p:txBody>
      </p:sp>
      <p:sp>
        <p:nvSpPr>
          <p:cNvPr id="3" name="Content Placeholder 2"/>
          <p:cNvSpPr>
            <a:spLocks noGrp="1"/>
          </p:cNvSpPr>
          <p:nvPr>
            <p:ph idx="1"/>
          </p:nvPr>
        </p:nvSpPr>
        <p:spPr/>
        <p:txBody>
          <a:bodyPr>
            <a:normAutofit/>
          </a:bodyPr>
          <a:lstStyle/>
          <a:p>
            <a:pPr marL="0" indent="0">
              <a:buNone/>
            </a:pPr>
            <a:r>
              <a:rPr lang="en-US" dirty="0" smtClean="0"/>
              <a:t>The central bank of any country keeps the government’s main accounts, receive tax and other revenues and make payments on behalf of the government.</a:t>
            </a:r>
          </a:p>
          <a:p>
            <a:pPr marL="0" indent="0">
              <a:buNone/>
            </a:pPr>
            <a:r>
              <a:rPr lang="en-US" dirty="0" smtClean="0"/>
              <a:t>The central bank manages the nation’s debt by selling new issues and redeeming maturing treasury bills and government bonds (gilt edge securities)</a:t>
            </a:r>
            <a:br>
              <a:rPr lang="en-US" dirty="0" smtClean="0"/>
            </a:br>
            <a:endParaRPr lang="en-US" dirty="0" smtClean="0"/>
          </a:p>
          <a:p>
            <a:pPr marL="0" indent="0">
              <a:buNone/>
            </a:pPr>
            <a:r>
              <a:rPr lang="en-US" dirty="0" smtClean="0"/>
              <a:t>The government is responsible for maintaining a stable economic environment and for deciding on measures which considers necessary for the well being of the country. </a:t>
            </a:r>
          </a:p>
          <a:p>
            <a:pPr marL="0" indent="0">
              <a:buNone/>
            </a:pPr>
            <a:endParaRPr lang="en-US" dirty="0"/>
          </a:p>
          <a:p>
            <a:pPr marL="0" indent="0">
              <a:buNone/>
            </a:pPr>
            <a:r>
              <a:rPr lang="en-US" dirty="0" smtClean="0"/>
              <a:t>Through the central bank the government the government is able to achieve certain economic results by using the following tools:</a:t>
            </a:r>
          </a:p>
          <a:p>
            <a:pPr>
              <a:buFont typeface="Wingdings" panose="05000000000000000000" pitchFamily="2" charset="2"/>
              <a:buChar char="Ø"/>
            </a:pPr>
            <a:endParaRPr lang="en-US" dirty="0" smtClean="0"/>
          </a:p>
        </p:txBody>
      </p:sp>
    </p:spTree>
    <p:extLst>
      <p:ext uri="{BB962C8B-B14F-4D97-AF65-F5344CB8AC3E}">
        <p14:creationId xmlns:p14="http://schemas.microsoft.com/office/powerpoint/2010/main" val="1941070401"/>
      </p:ext>
    </p:extLst>
  </p:cSld>
  <p:clrMapOvr>
    <a:masterClrMapping/>
  </p:clrMapOvr>
  <p:transition spd="slow">
    <p:push dir="u"/>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Banker to the government</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Setting bank or minimum lending rate.</a:t>
            </a:r>
          </a:p>
          <a:p>
            <a:pPr>
              <a:buFont typeface="Wingdings" panose="05000000000000000000" pitchFamily="2" charset="2"/>
              <a:buChar char="Ø"/>
            </a:pPr>
            <a:r>
              <a:rPr lang="en-US" dirty="0" smtClean="0"/>
              <a:t>Open market operations</a:t>
            </a:r>
          </a:p>
          <a:p>
            <a:pPr>
              <a:buFont typeface="Wingdings" panose="05000000000000000000" pitchFamily="2" charset="2"/>
              <a:buChar char="Ø"/>
            </a:pPr>
            <a:r>
              <a:rPr lang="en-US" dirty="0" smtClean="0"/>
              <a:t>Special deposits</a:t>
            </a:r>
          </a:p>
          <a:p>
            <a:pPr>
              <a:buFont typeface="Wingdings" panose="05000000000000000000" pitchFamily="2" charset="2"/>
              <a:buChar char="Ø"/>
            </a:pPr>
            <a:r>
              <a:rPr lang="en-US" dirty="0" smtClean="0"/>
              <a:t>Minimum cash reserves and liquid assets requirements</a:t>
            </a:r>
          </a:p>
          <a:p>
            <a:pPr>
              <a:buFont typeface="Wingdings" panose="05000000000000000000" pitchFamily="2" charset="2"/>
              <a:buChar char="Ø"/>
            </a:pPr>
            <a:r>
              <a:rPr lang="en-US" dirty="0" smtClean="0"/>
              <a:t>Credit controls</a:t>
            </a:r>
          </a:p>
          <a:p>
            <a:pPr>
              <a:buFont typeface="Wingdings" panose="05000000000000000000" pitchFamily="2" charset="2"/>
              <a:buChar char="Ø"/>
            </a:pPr>
            <a:r>
              <a:rPr lang="en-US" dirty="0" smtClean="0"/>
              <a:t>Moral suasion</a:t>
            </a:r>
          </a:p>
          <a:p>
            <a:pPr>
              <a:buFont typeface="Wingdings" panose="05000000000000000000" pitchFamily="2" charset="2"/>
              <a:buChar char="Ø"/>
            </a:pPr>
            <a:endParaRPr lang="en-US" dirty="0" smtClean="0"/>
          </a:p>
        </p:txBody>
      </p:sp>
    </p:spTree>
    <p:extLst>
      <p:ext uri="{BB962C8B-B14F-4D97-AF65-F5344CB8AC3E}">
        <p14:creationId xmlns:p14="http://schemas.microsoft.com/office/powerpoint/2010/main" val="154433156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Bank Rate</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The bank rate or minimum lending rate is the rate at which the central bank will discount first class treasury bills.</a:t>
            </a:r>
            <a:br>
              <a:rPr lang="en-US" dirty="0" smtClean="0"/>
            </a:br>
            <a:endParaRPr lang="en-US" dirty="0" smtClean="0"/>
          </a:p>
          <a:p>
            <a:pPr>
              <a:buFont typeface="Wingdings" panose="05000000000000000000" pitchFamily="2" charset="2"/>
              <a:buChar char="Ø"/>
            </a:pPr>
            <a:r>
              <a:rPr lang="en-US" dirty="0" smtClean="0"/>
              <a:t>This rate is important because all other rates of interest charged by financial institutions in the country depend upon it.</a:t>
            </a:r>
          </a:p>
          <a:p>
            <a:pPr>
              <a:buFont typeface="Wingdings" panose="05000000000000000000" pitchFamily="2" charset="2"/>
              <a:buChar char="Ø"/>
            </a:pPr>
            <a:r>
              <a:rPr lang="en-US" dirty="0" smtClean="0"/>
              <a:t>It is the rate that the central bank uses for loans to commercial banks and discount houses in it’s capacity of lender of last resort.</a:t>
            </a:r>
          </a:p>
          <a:p>
            <a:pPr>
              <a:buFont typeface="Wingdings" panose="05000000000000000000" pitchFamily="2" charset="2"/>
              <a:buChar char="Ø"/>
            </a:pPr>
            <a:r>
              <a:rPr lang="en-US" dirty="0" smtClean="0"/>
              <a:t>The central bank can make changes in the bank rate to affect the economy. Encourage or reduce spending to reduce inflation or unemployment.</a:t>
            </a:r>
          </a:p>
          <a:p>
            <a:pPr>
              <a:buFont typeface="Wingdings" panose="05000000000000000000" pitchFamily="2" charset="2"/>
              <a:buChar char="Ø"/>
            </a:pPr>
            <a:endParaRPr lang="en-US" dirty="0" smtClean="0"/>
          </a:p>
        </p:txBody>
      </p:sp>
    </p:spTree>
    <p:extLst>
      <p:ext uri="{BB962C8B-B14F-4D97-AF65-F5344CB8AC3E}">
        <p14:creationId xmlns:p14="http://schemas.microsoft.com/office/powerpoint/2010/main" val="62449651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Open Market Operations</a:t>
            </a:r>
            <a:endParaRPr lang="en-US" dirty="0"/>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Government through the central bank can reduce bank lending rate by selling </a:t>
            </a:r>
            <a:r>
              <a:rPr lang="en-US" i="1" dirty="0" smtClean="0"/>
              <a:t>securities (treasury bills and government bonds) </a:t>
            </a:r>
            <a:r>
              <a:rPr lang="en-US" dirty="0" smtClean="0"/>
              <a:t>to the public through the stock market.</a:t>
            </a:r>
            <a:br>
              <a:rPr lang="en-US" dirty="0" smtClean="0"/>
            </a:br>
            <a:endParaRPr lang="en-US" dirty="0" smtClean="0"/>
          </a:p>
          <a:p>
            <a:pPr>
              <a:buFont typeface="Wingdings" panose="05000000000000000000" pitchFamily="2" charset="2"/>
              <a:buChar char="Ø"/>
            </a:pPr>
            <a:r>
              <a:rPr lang="en-US" dirty="0" smtClean="0"/>
              <a:t>The buyers will either pay in cash or by </a:t>
            </a:r>
            <a:r>
              <a:rPr lang="en-US" dirty="0" err="1" smtClean="0"/>
              <a:t>cheques</a:t>
            </a:r>
            <a:r>
              <a:rPr lang="en-US" dirty="0" smtClean="0"/>
              <a:t> drawn on their commercial bank accounts.</a:t>
            </a:r>
          </a:p>
          <a:p>
            <a:pPr>
              <a:buFont typeface="Wingdings" panose="05000000000000000000" pitchFamily="2" charset="2"/>
              <a:buChar char="Ø"/>
            </a:pPr>
            <a:r>
              <a:rPr lang="en-US" dirty="0" smtClean="0"/>
              <a:t>This will result in a reduction of the amount of cash commercial banks will have to lend.</a:t>
            </a:r>
          </a:p>
          <a:p>
            <a:pPr>
              <a:buFont typeface="Wingdings" panose="05000000000000000000" pitchFamily="2" charset="2"/>
              <a:buChar char="Ø"/>
            </a:pPr>
            <a:r>
              <a:rPr lang="en-US" dirty="0" smtClean="0"/>
              <a:t>If the intention is to increase bank lending, the government will buy back these securities</a:t>
            </a:r>
          </a:p>
          <a:p>
            <a:pPr>
              <a:buFont typeface="Wingdings" panose="05000000000000000000" pitchFamily="2" charset="2"/>
              <a:buChar char="Ø"/>
            </a:pPr>
            <a:r>
              <a:rPr lang="en-US" dirty="0" smtClean="0"/>
              <a:t>This tool is usually used with bank rate to achieve desired results</a:t>
            </a:r>
          </a:p>
        </p:txBody>
      </p:sp>
    </p:spTree>
    <p:extLst>
      <p:ext uri="{BB962C8B-B14F-4D97-AF65-F5344CB8AC3E}">
        <p14:creationId xmlns:p14="http://schemas.microsoft.com/office/powerpoint/2010/main" val="288189875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prestige"/>
      </p:transition>
    </mc:Choice>
    <mc:Fallback>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Treasury Bill: Bank of England</a:t>
            </a:r>
            <a:endParaRPr lang="en-US" dirty="0"/>
          </a:p>
        </p:txBody>
      </p:sp>
      <p:pic>
        <p:nvPicPr>
          <p:cNvPr id="4" name="Picture 3"/>
          <p:cNvPicPr>
            <a:picLocks noChangeAspect="1"/>
          </p:cNvPicPr>
          <p:nvPr/>
        </p:nvPicPr>
        <p:blipFill>
          <a:blip r:embed="rId2"/>
          <a:stretch>
            <a:fillRect/>
          </a:stretch>
        </p:blipFill>
        <p:spPr>
          <a:xfrm>
            <a:off x="1203768" y="1818741"/>
            <a:ext cx="7543800" cy="4658259"/>
          </a:xfrm>
          <a:prstGeom prst="rect">
            <a:avLst/>
          </a:prstGeom>
        </p:spPr>
      </p:pic>
    </p:spTree>
    <p:extLst>
      <p:ext uri="{BB962C8B-B14F-4D97-AF65-F5344CB8AC3E}">
        <p14:creationId xmlns:p14="http://schemas.microsoft.com/office/powerpoint/2010/main" val="198313845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of a Treasury Bond: United States of America</a:t>
            </a:r>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56243" y="1930400"/>
            <a:ext cx="6038850" cy="3822700"/>
          </a:xfrm>
          <a:prstGeom prst="rect">
            <a:avLst/>
          </a:prstGeom>
        </p:spPr>
      </p:pic>
    </p:spTree>
    <p:extLst>
      <p:ext uri="{BB962C8B-B14F-4D97-AF65-F5344CB8AC3E}">
        <p14:creationId xmlns:p14="http://schemas.microsoft.com/office/powerpoint/2010/main" val="3775520213"/>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allOver"/>
      </p:transition>
    </mc:Choice>
    <mc:Fallback>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Special deposits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The commercial banks can be instructed by the central bank to put away a specified sum on special deposit.</a:t>
            </a:r>
          </a:p>
          <a:p>
            <a:pPr>
              <a:buFont typeface="Wingdings" panose="05000000000000000000" pitchFamily="2" charset="2"/>
              <a:buChar char="Ø"/>
            </a:pPr>
            <a:r>
              <a:rPr lang="en-US" dirty="0" smtClean="0"/>
              <a:t>This is then frozen or kept for a period of time until it is released by the central bank to be used by commercial banks</a:t>
            </a:r>
          </a:p>
          <a:p>
            <a:pPr>
              <a:buFont typeface="Wingdings" panose="05000000000000000000" pitchFamily="2" charset="2"/>
              <a:buChar char="Ø"/>
            </a:pPr>
            <a:r>
              <a:rPr lang="en-US" dirty="0" smtClean="0"/>
              <a:t>This action affects the ability of the commercial banks to loan money, thereby reducing the public demand for loans</a:t>
            </a:r>
          </a:p>
        </p:txBody>
      </p:sp>
    </p:spTree>
    <p:extLst>
      <p:ext uri="{BB962C8B-B14F-4D97-AF65-F5344CB8AC3E}">
        <p14:creationId xmlns:p14="http://schemas.microsoft.com/office/powerpoint/2010/main" val="2937294964"/>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Minimum cash reserves and liquid assets requirements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The central bank stipulates the percentage of deposits and other specified liabilities that commercial banks and other financial institutions are required to hold in cash.</a:t>
            </a:r>
          </a:p>
          <a:p>
            <a:pPr>
              <a:buFont typeface="Wingdings" panose="05000000000000000000" pitchFamily="2" charset="2"/>
              <a:buChar char="Ø"/>
            </a:pPr>
            <a:r>
              <a:rPr lang="en-US" dirty="0" smtClean="0"/>
              <a:t>This restricts the commercial banks against unsound credit policies</a:t>
            </a:r>
          </a:p>
          <a:p>
            <a:pPr>
              <a:buFont typeface="Wingdings" panose="05000000000000000000" pitchFamily="2" charset="2"/>
              <a:buChar char="Ø"/>
            </a:pPr>
            <a:r>
              <a:rPr lang="en-US" dirty="0" smtClean="0"/>
              <a:t>Central bank may increase or decrease the reserve requirements influencing the amount of money in circulation and the availability of funds to be lent out by commercial banks.</a:t>
            </a:r>
          </a:p>
          <a:p>
            <a:pPr>
              <a:buFont typeface="Wingdings" panose="05000000000000000000" pitchFamily="2" charset="2"/>
              <a:buChar char="Ø"/>
            </a:pPr>
            <a:r>
              <a:rPr lang="en-US" dirty="0"/>
              <a:t>There are two types of reserve requirements employed by </a:t>
            </a:r>
            <a:r>
              <a:rPr lang="en-US" dirty="0" smtClean="0"/>
              <a:t>the Central Bank of The Bahamas.</a:t>
            </a:r>
          </a:p>
        </p:txBody>
      </p:sp>
    </p:spTree>
    <p:extLst>
      <p:ext uri="{BB962C8B-B14F-4D97-AF65-F5344CB8AC3E}">
        <p14:creationId xmlns:p14="http://schemas.microsoft.com/office/powerpoint/2010/main" val="3071428809"/>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Minimum cash reserves and liquid assets requirements</a:t>
            </a:r>
          </a:p>
        </p:txBody>
      </p:sp>
      <p:sp>
        <p:nvSpPr>
          <p:cNvPr id="3" name="Content Placeholder 2"/>
          <p:cNvSpPr>
            <a:spLocks noGrp="1"/>
          </p:cNvSpPr>
          <p:nvPr>
            <p:ph idx="1"/>
          </p:nvPr>
        </p:nvSpPr>
        <p:spPr/>
        <p:txBody>
          <a:bodyPr>
            <a:normAutofit/>
          </a:bodyPr>
          <a:lstStyle/>
          <a:p>
            <a:r>
              <a:rPr lang="en-US" dirty="0"/>
              <a:t>In accordance with the Central Bank of The Bahamas Act, 2000, banks are required to maintain primary reserves referred to as the 'Statutory Reserve', against their Bahamian dollar liabilities. Since coming into force in 1974, the ratio has been unchanged at 5.0%, although the </a:t>
            </a:r>
            <a:r>
              <a:rPr lang="en-US" dirty="0" smtClean="0"/>
              <a:t>Central Bank </a:t>
            </a:r>
            <a:r>
              <a:rPr lang="en-US" dirty="0"/>
              <a:t>does have the authority to raise it to 20.0%.</a:t>
            </a:r>
          </a:p>
          <a:p>
            <a:r>
              <a:rPr lang="en-US" dirty="0"/>
              <a:t>The Central Bank is also empowered to impose a secondary reserve, called the Liquid Asset Ratio(LAR), which mandates banks to maintain an average ratio of liquid assets in relation to their Bahamian dollar deposit liabilities. The LAR is currently set at 20.0% of demand deposits, 15.0% of savings and fixed deposits, and 15.0% of borrowings due to or from the Central Bank as well as inter-</a:t>
            </a:r>
          </a:p>
        </p:txBody>
      </p:sp>
    </p:spTree>
    <p:extLst>
      <p:ext uri="{BB962C8B-B14F-4D97-AF65-F5344CB8AC3E}">
        <p14:creationId xmlns:p14="http://schemas.microsoft.com/office/powerpoint/2010/main" val="164317716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Credit controls</a:t>
            </a:r>
          </a:p>
        </p:txBody>
      </p:sp>
      <p:sp>
        <p:nvSpPr>
          <p:cNvPr id="3" name="Content Placeholder 2"/>
          <p:cNvSpPr>
            <a:spLocks noGrp="1"/>
          </p:cNvSpPr>
          <p:nvPr>
            <p:ph idx="1"/>
          </p:nvPr>
        </p:nvSpPr>
        <p:spPr/>
        <p:txBody>
          <a:bodyPr>
            <a:normAutofit/>
          </a:bodyPr>
          <a:lstStyle/>
          <a:p>
            <a:pPr>
              <a:buFont typeface="Wingdings" panose="05000000000000000000" pitchFamily="2" charset="2"/>
              <a:buChar char="Ø"/>
            </a:pPr>
            <a:r>
              <a:rPr lang="en-US" dirty="0" smtClean="0"/>
              <a:t>The central bank can restrict lending to sectors it feels are not socially productive or facilitating and encouraging lending to sectors it deems more productive or important for economic development.</a:t>
            </a:r>
          </a:p>
          <a:p>
            <a:pPr>
              <a:buFont typeface="Wingdings" panose="05000000000000000000" pitchFamily="2" charset="2"/>
              <a:buChar char="Ø"/>
            </a:pPr>
            <a:r>
              <a:rPr lang="en-US" dirty="0" smtClean="0"/>
              <a:t>This restricting of lending is how the central bank controls credit extended by commercial banks to firms and individuals.</a:t>
            </a:r>
          </a:p>
        </p:txBody>
      </p:sp>
    </p:spTree>
    <p:extLst>
      <p:ext uri="{BB962C8B-B14F-4D97-AF65-F5344CB8AC3E}">
        <p14:creationId xmlns:p14="http://schemas.microsoft.com/office/powerpoint/2010/main" val="1098933950"/>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77334" y="609599"/>
            <a:ext cx="8596668" cy="1550989"/>
          </a:xfrm>
        </p:spPr>
        <p:txBody>
          <a:bodyPr>
            <a:normAutofit fontScale="90000"/>
          </a:bodyPr>
          <a:lstStyle/>
          <a:p>
            <a:r>
              <a:rPr lang="en-US" dirty="0" smtClean="0"/>
              <a:t>Objectives</a:t>
            </a:r>
            <a:br>
              <a:rPr lang="en-US" dirty="0" smtClean="0"/>
            </a:br>
            <a:r>
              <a:rPr lang="en-US" dirty="0" smtClean="0"/>
              <a:t>At the end of this presentation, students should be able to:</a:t>
            </a:r>
            <a:endParaRPr lang="en-US" dirty="0"/>
          </a:p>
        </p:txBody>
      </p:sp>
      <p:sp>
        <p:nvSpPr>
          <p:cNvPr id="3" name="Content Placeholder 2"/>
          <p:cNvSpPr>
            <a:spLocks noGrp="1"/>
          </p:cNvSpPr>
          <p:nvPr>
            <p:ph idx="1"/>
          </p:nvPr>
        </p:nvSpPr>
        <p:spPr/>
        <p:txBody>
          <a:bodyPr/>
          <a:lstStyle/>
          <a:p>
            <a:r>
              <a:rPr lang="en-US" dirty="0" smtClean="0"/>
              <a:t>Define the economic term “ Central Bank.”</a:t>
            </a:r>
          </a:p>
          <a:p>
            <a:r>
              <a:rPr lang="en-US" dirty="0" smtClean="0"/>
              <a:t>History of Central Banks</a:t>
            </a:r>
          </a:p>
          <a:p>
            <a:r>
              <a:rPr lang="en-US" dirty="0" smtClean="0"/>
              <a:t>Identify central banks in and around the region</a:t>
            </a:r>
          </a:p>
          <a:p>
            <a:r>
              <a:rPr lang="en-US" dirty="0" smtClean="0"/>
              <a:t>Identify the role of the central bank.</a:t>
            </a:r>
          </a:p>
          <a:p>
            <a:r>
              <a:rPr lang="en-US" dirty="0" smtClean="0"/>
              <a:t>Identify the functions of the central bank</a:t>
            </a:r>
          </a:p>
          <a:p>
            <a:endParaRPr lang="en-US" dirty="0"/>
          </a:p>
        </p:txBody>
      </p:sp>
    </p:spTree>
    <p:extLst>
      <p:ext uri="{BB962C8B-B14F-4D97-AF65-F5344CB8AC3E}">
        <p14:creationId xmlns:p14="http://schemas.microsoft.com/office/powerpoint/2010/main" val="65768745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Moral suasion</a:t>
            </a:r>
          </a:p>
        </p:txBody>
      </p:sp>
      <p:sp>
        <p:nvSpPr>
          <p:cNvPr id="3" name="Content Placeholder 2"/>
          <p:cNvSpPr>
            <a:spLocks noGrp="1"/>
          </p:cNvSpPr>
          <p:nvPr>
            <p:ph idx="1"/>
          </p:nvPr>
        </p:nvSpPr>
        <p:spPr/>
        <p:txBody>
          <a:bodyPr>
            <a:normAutofit fontScale="92500" lnSpcReduction="10000"/>
          </a:bodyPr>
          <a:lstStyle/>
          <a:p>
            <a:pPr>
              <a:buFont typeface="Wingdings" panose="05000000000000000000" pitchFamily="2" charset="2"/>
              <a:buChar char="Ø"/>
            </a:pPr>
            <a:r>
              <a:rPr lang="en-US" dirty="0" smtClean="0"/>
              <a:t>The central bank can meet regularly with commercial banks and other financial institutions, providing them with clear directions and guidelines related to monetary policies.</a:t>
            </a:r>
          </a:p>
          <a:p>
            <a:pPr>
              <a:buFont typeface="Wingdings" panose="05000000000000000000" pitchFamily="2" charset="2"/>
              <a:buChar char="Ø"/>
            </a:pPr>
            <a:r>
              <a:rPr lang="en-US" dirty="0" smtClean="0"/>
              <a:t>The central bank will persuade them to follow these guidelines rather than face measures defined by the statute</a:t>
            </a:r>
          </a:p>
          <a:p>
            <a:pPr>
              <a:buFont typeface="Wingdings" panose="05000000000000000000" pitchFamily="2" charset="2"/>
              <a:buChar char="Ø"/>
            </a:pPr>
            <a:r>
              <a:rPr lang="en-US" dirty="0"/>
              <a:t>Among the functions of the Central Bank of The Bahamas, the regulation of the supply of money and credit is especially important to the Bank's overall objective of monetary stability. Accordingly, there are five primary instruments through which the Bank seeks to influence the flow and supply of money and credit in the banking system: Reserve Requirements, Discount Policy, Selective Credit Controls, Moral Suasion and Open Market Operations. In The Bahamas, while Open Market Operations have been employed within a very limited context, and Reserve Requirements have remained virtually unchanged, Discount Policy--supplemented by Moral Suasion--have been used with far greater regularity, and have been most effective in the Bank's efforts to manage bank liquidity.</a:t>
            </a:r>
            <a:endParaRPr lang="en-US" dirty="0" smtClean="0"/>
          </a:p>
        </p:txBody>
      </p:sp>
    </p:spTree>
    <p:extLst>
      <p:ext uri="{BB962C8B-B14F-4D97-AF65-F5344CB8AC3E}">
        <p14:creationId xmlns:p14="http://schemas.microsoft.com/office/powerpoint/2010/main" val="3691612125"/>
      </p:ext>
    </p:extLst>
  </p:cSld>
  <p:clrMapOvr>
    <a:masterClrMapping/>
  </p:clrMapOvr>
  <mc:AlternateContent xmlns:mc="http://schemas.openxmlformats.org/markup-compatibility/2006">
    <mc:Choice xmlns:p14="http://schemas.microsoft.com/office/powerpoint/2010/main" Requires="p14">
      <p:transition spd="slow" p14:dur="1250">
        <p14:switch dir="r"/>
      </p:transition>
    </mc:Choice>
    <mc:Fallback>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Question</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dirty="0" smtClean="0"/>
              <a:t>The government accepts responsibility for the economic state of the </a:t>
            </a:r>
            <a:r>
              <a:rPr lang="en-US" dirty="0" err="1" smtClean="0"/>
              <a:t>the</a:t>
            </a:r>
            <a:r>
              <a:rPr lang="en-US" dirty="0" smtClean="0"/>
              <a:t> country. Since the money market is </a:t>
            </a:r>
            <a:r>
              <a:rPr lang="en-US" dirty="0" err="1" smtClean="0"/>
              <a:t>centred</a:t>
            </a:r>
            <a:r>
              <a:rPr lang="en-US" dirty="0" smtClean="0"/>
              <a:t> on the central bank and the government controls the central bank, it can use its powers to make decisions that will have certain economic effects.</a:t>
            </a:r>
          </a:p>
          <a:p>
            <a:pPr>
              <a:buFont typeface="+mj-lt"/>
              <a:buAutoNum type="alphaLcParenR"/>
            </a:pPr>
            <a:r>
              <a:rPr lang="en-US" dirty="0" err="1" smtClean="0"/>
              <a:t>i</a:t>
            </a:r>
            <a:r>
              <a:rPr lang="en-US" dirty="0" smtClean="0"/>
              <a:t>. define the term ‘money market’. (2 marks)</a:t>
            </a:r>
            <a:br>
              <a:rPr lang="en-US" dirty="0" smtClean="0"/>
            </a:br>
            <a:r>
              <a:rPr lang="en-US" dirty="0" smtClean="0"/>
              <a:t>ii. List four (4) instruments that are apart of the money market (4 marks)</a:t>
            </a:r>
            <a:br>
              <a:rPr lang="en-US" dirty="0" smtClean="0"/>
            </a:br>
            <a:endParaRPr lang="en-US" dirty="0" smtClean="0"/>
          </a:p>
          <a:p>
            <a:pPr>
              <a:buFont typeface="+mj-lt"/>
              <a:buAutoNum type="alphaLcParenR"/>
            </a:pPr>
            <a:r>
              <a:rPr lang="en-US" dirty="0" smtClean="0"/>
              <a:t>Explain THREE steps the government could take through the Central Bank to reduce inflation in the country (6 marks)</a:t>
            </a:r>
            <a:br>
              <a:rPr lang="en-US" dirty="0" smtClean="0"/>
            </a:br>
            <a:endParaRPr lang="en-US" dirty="0" smtClean="0"/>
          </a:p>
          <a:p>
            <a:pPr>
              <a:buFont typeface="+mj-lt"/>
              <a:buAutoNum type="alphaLcParenR"/>
            </a:pPr>
            <a:r>
              <a:rPr lang="en-US" dirty="0" smtClean="0"/>
              <a:t>Discuss the possible effect any ONE of the actions mentioned above could have on: </a:t>
            </a:r>
            <a:r>
              <a:rPr lang="en-US" dirty="0" err="1" smtClean="0"/>
              <a:t>i</a:t>
            </a:r>
            <a:r>
              <a:rPr lang="en-US" dirty="0" smtClean="0"/>
              <a:t>) citizens of the country	ii) the business sector		(8 marks)</a:t>
            </a:r>
            <a:br>
              <a:rPr lang="en-US" dirty="0" smtClean="0"/>
            </a:br>
            <a:endParaRPr lang="en-US" dirty="0"/>
          </a:p>
        </p:txBody>
      </p:sp>
    </p:spTree>
    <p:extLst>
      <p:ext uri="{BB962C8B-B14F-4D97-AF65-F5344CB8AC3E}">
        <p14:creationId xmlns:p14="http://schemas.microsoft.com/office/powerpoint/2010/main" val="1947996420"/>
      </p:ext>
    </p:extLst>
  </p:cSld>
  <p:clrMapOvr>
    <a:masterClrMapping/>
  </p:clrMapOvr>
  <mc:AlternateContent xmlns:mc="http://schemas.openxmlformats.org/markup-compatibility/2006">
    <mc:Choice xmlns:p14="http://schemas.microsoft.com/office/powerpoint/2010/main" Requires="p14">
      <p:transition spd="slow" p14:dur="1600">
        <p:blinds dir="vert"/>
      </p:transition>
    </mc:Choice>
    <mc:Fallback>
      <p:transition spd="slow">
        <p:blinds dir="vert"/>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Definition</a:t>
            </a:r>
            <a:endParaRPr lang="en-US" dirty="0"/>
          </a:p>
        </p:txBody>
      </p:sp>
      <p:sp>
        <p:nvSpPr>
          <p:cNvPr id="3" name="Content Placeholder 2"/>
          <p:cNvSpPr>
            <a:spLocks noGrp="1"/>
          </p:cNvSpPr>
          <p:nvPr>
            <p:ph idx="1"/>
          </p:nvPr>
        </p:nvSpPr>
        <p:spPr/>
        <p:txBody>
          <a:bodyPr>
            <a:normAutofit lnSpcReduction="10000"/>
          </a:bodyPr>
          <a:lstStyle/>
          <a:p>
            <a:r>
              <a:rPr lang="en-US" sz="3600" dirty="0" smtClean="0"/>
              <a:t>The Central Bank is a nationalized industry owned and controlled by the </a:t>
            </a:r>
            <a:r>
              <a:rPr lang="en-US" sz="3600" dirty="0"/>
              <a:t>government. A central bank is an independent national authority that conducts monetary policy, regulates banks, and provides financial services including economic research.</a:t>
            </a:r>
          </a:p>
        </p:txBody>
      </p:sp>
    </p:spTree>
    <p:extLst>
      <p:ext uri="{BB962C8B-B14F-4D97-AF65-F5344CB8AC3E}">
        <p14:creationId xmlns:p14="http://schemas.microsoft.com/office/powerpoint/2010/main" val="404961514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History</a:t>
            </a:r>
            <a:endParaRPr lang="en-US" dirty="0"/>
          </a:p>
        </p:txBody>
      </p:sp>
      <p:sp>
        <p:nvSpPr>
          <p:cNvPr id="3" name="Content Placeholder 2"/>
          <p:cNvSpPr>
            <a:spLocks noGrp="1"/>
          </p:cNvSpPr>
          <p:nvPr>
            <p:ph idx="1"/>
          </p:nvPr>
        </p:nvSpPr>
        <p:spPr>
          <a:xfrm>
            <a:off x="677334" y="1428751"/>
            <a:ext cx="8596668" cy="4612612"/>
          </a:xfrm>
        </p:spPr>
        <p:txBody>
          <a:bodyPr>
            <a:normAutofit fontScale="77500" lnSpcReduction="20000"/>
          </a:bodyPr>
          <a:lstStyle/>
          <a:p>
            <a:r>
              <a:rPr lang="en-US" sz="3600" dirty="0"/>
              <a:t>Sweden created the world's first central bank, the </a:t>
            </a:r>
            <a:r>
              <a:rPr lang="en-US" sz="3600" dirty="0" err="1"/>
              <a:t>Riks</a:t>
            </a:r>
            <a:r>
              <a:rPr lang="en-US" sz="3600" dirty="0"/>
              <a:t>, in 1668. </a:t>
            </a:r>
            <a:endParaRPr lang="en-US" sz="3600" dirty="0" smtClean="0"/>
          </a:p>
          <a:p>
            <a:r>
              <a:rPr lang="en-US" sz="3600" dirty="0" smtClean="0"/>
              <a:t>The </a:t>
            </a:r>
            <a:r>
              <a:rPr lang="en-US" sz="3600" dirty="0"/>
              <a:t>Bank of England came next in </a:t>
            </a:r>
            <a:r>
              <a:rPr lang="en-US" sz="3600" dirty="0" smtClean="0"/>
              <a:t>1694.</a:t>
            </a:r>
          </a:p>
          <a:p>
            <a:r>
              <a:rPr lang="en-US" sz="3600" dirty="0" smtClean="0"/>
              <a:t>Napoleon </a:t>
            </a:r>
            <a:r>
              <a:rPr lang="en-US" sz="3600" dirty="0"/>
              <a:t>created the Banquet de France in 1800. </a:t>
            </a:r>
            <a:endParaRPr lang="en-US" sz="3600" dirty="0" smtClean="0"/>
          </a:p>
          <a:p>
            <a:r>
              <a:rPr lang="en-US" sz="3600" dirty="0" smtClean="0"/>
              <a:t>Congress </a:t>
            </a:r>
            <a:r>
              <a:rPr lang="en-US" sz="3600" dirty="0"/>
              <a:t>established the Federal Reserve in </a:t>
            </a:r>
            <a:r>
              <a:rPr lang="en-US" sz="3600" dirty="0" smtClean="0"/>
              <a:t>1913.</a:t>
            </a:r>
          </a:p>
          <a:p>
            <a:r>
              <a:rPr lang="en-US" sz="3600" dirty="0" smtClean="0"/>
              <a:t>The </a:t>
            </a:r>
            <a:r>
              <a:rPr lang="en-US" sz="3600" dirty="0"/>
              <a:t>Bank of Canada began in </a:t>
            </a:r>
            <a:r>
              <a:rPr lang="en-US" sz="3600" dirty="0" smtClean="0"/>
              <a:t>1935</a:t>
            </a:r>
          </a:p>
          <a:p>
            <a:r>
              <a:rPr lang="en-US" sz="3600" dirty="0" smtClean="0"/>
              <a:t>The </a:t>
            </a:r>
            <a:r>
              <a:rPr lang="en-US" sz="3600" dirty="0"/>
              <a:t>German Bundesbank was reestablished after World War II. </a:t>
            </a:r>
            <a:endParaRPr lang="en-US" sz="3600" dirty="0" smtClean="0"/>
          </a:p>
          <a:p>
            <a:r>
              <a:rPr lang="en-US" sz="3600" dirty="0" smtClean="0"/>
              <a:t>In </a:t>
            </a:r>
            <a:r>
              <a:rPr lang="en-US" sz="3600" dirty="0"/>
              <a:t>1998, the European Central Bank replaced all the </a:t>
            </a:r>
            <a:r>
              <a:rPr lang="en-US" sz="3600" dirty="0" err="1"/>
              <a:t>eurozone's</a:t>
            </a:r>
            <a:r>
              <a:rPr lang="en-US" sz="3600" dirty="0"/>
              <a:t> central banks.</a:t>
            </a:r>
          </a:p>
        </p:txBody>
      </p:sp>
    </p:spTree>
    <p:extLst>
      <p:ext uri="{BB962C8B-B14F-4D97-AF65-F5344CB8AC3E}">
        <p14:creationId xmlns:p14="http://schemas.microsoft.com/office/powerpoint/2010/main" val="207478201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History</a:t>
            </a:r>
            <a:endParaRPr lang="en-US" dirty="0"/>
          </a:p>
        </p:txBody>
      </p:sp>
      <p:sp>
        <p:nvSpPr>
          <p:cNvPr id="3" name="Content Placeholder 2"/>
          <p:cNvSpPr>
            <a:spLocks noGrp="1"/>
          </p:cNvSpPr>
          <p:nvPr>
            <p:ph idx="1"/>
          </p:nvPr>
        </p:nvSpPr>
        <p:spPr>
          <a:xfrm>
            <a:off x="677334" y="1428751"/>
            <a:ext cx="8596668" cy="4612612"/>
          </a:xfrm>
        </p:spPr>
        <p:txBody>
          <a:bodyPr>
            <a:normAutofit fontScale="55000" lnSpcReduction="20000"/>
          </a:bodyPr>
          <a:lstStyle/>
          <a:p>
            <a:r>
              <a:rPr lang="en-US" sz="3600" dirty="0"/>
              <a:t>Central Bank of The </a:t>
            </a:r>
            <a:r>
              <a:rPr lang="en-US" sz="3600" dirty="0" smtClean="0"/>
              <a:t>Bahamas/Founded 1974</a:t>
            </a:r>
          </a:p>
          <a:p>
            <a:endParaRPr lang="en-US" sz="3600" b="1" dirty="0"/>
          </a:p>
          <a:p>
            <a:pPr marL="0" indent="0">
              <a:buNone/>
            </a:pPr>
            <a:r>
              <a:rPr lang="en-US" sz="3600" b="1" dirty="0" smtClean="0"/>
              <a:t>Mission</a:t>
            </a:r>
            <a:endParaRPr lang="en-US" sz="3600" b="1" dirty="0"/>
          </a:p>
          <a:p>
            <a:r>
              <a:rPr lang="en-US" sz="3600" dirty="0"/>
              <a:t>To foster an environment of monetary stability conducive to economic development, and to ensure a stable and sound financial system.</a:t>
            </a:r>
          </a:p>
          <a:p>
            <a:pPr marL="0" indent="0">
              <a:buNone/>
            </a:pPr>
            <a:endParaRPr lang="en-US" sz="3600" b="1" dirty="0" smtClean="0"/>
          </a:p>
          <a:p>
            <a:pPr marL="0" indent="0">
              <a:buNone/>
            </a:pPr>
            <a:r>
              <a:rPr lang="en-US" sz="3600" b="1" dirty="0" smtClean="0"/>
              <a:t>Functions </a:t>
            </a:r>
            <a:r>
              <a:rPr lang="en-US" sz="3600" b="1" dirty="0"/>
              <a:t>&amp; Objectives</a:t>
            </a:r>
          </a:p>
          <a:p>
            <a:r>
              <a:rPr lang="en-US" sz="3600" dirty="0"/>
              <a:t>Full scope of monetary policy was provided for under the Central Bank of The Bahamas Act, 1974 now superseded by the Central Bank of The Bahamas Act, 2000. Accordingly, it is the duty of the Bank to promote and maintain monetary stability and credit and balance of payments conditions conducive to the orderly development of the economy; to promote and maintain an adequate banking system and high standards of conduct and management therein; and to advise the Minister of Finance on any matter of a financial or monetary nature.</a:t>
            </a:r>
          </a:p>
          <a:p>
            <a:endParaRPr lang="en-US" sz="3600" dirty="0"/>
          </a:p>
        </p:txBody>
      </p:sp>
    </p:spTree>
    <p:extLst>
      <p:ext uri="{BB962C8B-B14F-4D97-AF65-F5344CB8AC3E}">
        <p14:creationId xmlns:p14="http://schemas.microsoft.com/office/powerpoint/2010/main" val="258783629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Central Banks</a:t>
            </a:r>
            <a:endParaRPr lang="en-US" dirty="0"/>
          </a:p>
        </p:txBody>
      </p:sp>
      <p:sp>
        <p:nvSpPr>
          <p:cNvPr id="3" name="Content Placeholder 2"/>
          <p:cNvSpPr>
            <a:spLocks noGrp="1"/>
          </p:cNvSpPr>
          <p:nvPr>
            <p:ph idx="1"/>
          </p:nvPr>
        </p:nvSpPr>
        <p:spPr/>
        <p:txBody>
          <a:bodyPr/>
          <a:lstStyle/>
          <a:p>
            <a:r>
              <a:rPr lang="en-US" sz="2000" dirty="0" smtClean="0"/>
              <a:t>The Bahamas				The Central Bank of The Bahamas</a:t>
            </a:r>
          </a:p>
          <a:p>
            <a:r>
              <a:rPr lang="en-US" sz="2000" dirty="0" smtClean="0"/>
              <a:t>Jamaica						The Bank of Jamaica (B.O.J)</a:t>
            </a:r>
          </a:p>
          <a:p>
            <a:r>
              <a:rPr lang="en-US" sz="2000" dirty="0" smtClean="0"/>
              <a:t>United States of America	</a:t>
            </a:r>
            <a:r>
              <a:rPr lang="en-US" sz="2000" dirty="0"/>
              <a:t>	The Federal Reserve </a:t>
            </a:r>
            <a:r>
              <a:rPr lang="en-US" sz="2000" dirty="0" smtClean="0"/>
              <a:t>System (The Fed)</a:t>
            </a:r>
          </a:p>
          <a:p>
            <a:r>
              <a:rPr lang="en-US" sz="2000" dirty="0" smtClean="0"/>
              <a:t>Trinidad and Tobago			The Central Bank of Trinidad and Tobago</a:t>
            </a:r>
          </a:p>
          <a:p>
            <a:r>
              <a:rPr lang="en-US" sz="2000" dirty="0" smtClean="0"/>
              <a:t>The United Kingdom			The Bank of England</a:t>
            </a:r>
          </a:p>
          <a:p>
            <a:r>
              <a:rPr lang="en-US" sz="2000" dirty="0" smtClean="0"/>
              <a:t>Haiti							</a:t>
            </a:r>
            <a:r>
              <a:rPr lang="fr-FR" sz="2000" dirty="0"/>
              <a:t>Banque de la République </a:t>
            </a:r>
            <a:r>
              <a:rPr lang="fr-FR" sz="2000" dirty="0" smtClean="0"/>
              <a:t>d'Haïti</a:t>
            </a:r>
          </a:p>
          <a:p>
            <a:endParaRPr lang="en-US" dirty="0"/>
          </a:p>
        </p:txBody>
      </p:sp>
    </p:spTree>
    <p:extLst>
      <p:ext uri="{BB962C8B-B14F-4D97-AF65-F5344CB8AC3E}">
        <p14:creationId xmlns:p14="http://schemas.microsoft.com/office/powerpoint/2010/main" val="2997200584"/>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6000">
        <p15:prstTrans prst="curtains"/>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Role of The Central Bank</a:t>
            </a:r>
            <a:endParaRPr lang="en-US" dirty="0"/>
          </a:p>
        </p:txBody>
      </p:sp>
      <p:sp>
        <p:nvSpPr>
          <p:cNvPr id="3" name="Content Placeholder 2"/>
          <p:cNvSpPr>
            <a:spLocks noGrp="1"/>
          </p:cNvSpPr>
          <p:nvPr>
            <p:ph idx="1"/>
          </p:nvPr>
        </p:nvSpPr>
        <p:spPr/>
        <p:txBody>
          <a:bodyPr/>
          <a:lstStyle/>
          <a:p>
            <a:pPr marL="0" indent="0" algn="just">
              <a:buNone/>
            </a:pPr>
            <a:r>
              <a:rPr lang="en-US" dirty="0"/>
              <a:t>T</a:t>
            </a:r>
            <a:r>
              <a:rPr lang="en-US" dirty="0" smtClean="0"/>
              <a:t>he Central Bank acts as the country’s monetary authority, established at the heart or </a:t>
            </a:r>
            <a:r>
              <a:rPr lang="en-US" dirty="0" err="1" smtClean="0"/>
              <a:t>centre</a:t>
            </a:r>
            <a:r>
              <a:rPr lang="en-US" dirty="0" smtClean="0"/>
              <a:t> of the Money Market. It is organized into Two Departments:</a:t>
            </a:r>
          </a:p>
          <a:p>
            <a:endParaRPr lang="en-US" dirty="0" smtClean="0"/>
          </a:p>
          <a:p>
            <a:r>
              <a:rPr lang="en-US" dirty="0" smtClean="0"/>
              <a:t>Issue Department: responsible for issuing notes and coins</a:t>
            </a:r>
            <a:br>
              <a:rPr lang="en-US" dirty="0" smtClean="0"/>
            </a:br>
            <a:endParaRPr lang="en-US" dirty="0" smtClean="0"/>
          </a:p>
          <a:p>
            <a:r>
              <a:rPr lang="en-US" dirty="0" smtClean="0"/>
              <a:t>Banking Department: which conducts the country’s banking business.</a:t>
            </a:r>
          </a:p>
          <a:p>
            <a:endParaRPr lang="en-US" dirty="0"/>
          </a:p>
          <a:p>
            <a:pPr marL="0" indent="0">
              <a:buNone/>
            </a:pPr>
            <a:r>
              <a:rPr lang="en-US" dirty="0" smtClean="0"/>
              <a:t>The Central Bank is important because of the following functions:</a:t>
            </a:r>
            <a:endParaRPr lang="en-US" dirty="0"/>
          </a:p>
        </p:txBody>
      </p:sp>
    </p:spTree>
    <p:extLst>
      <p:ext uri="{BB962C8B-B14F-4D97-AF65-F5344CB8AC3E}">
        <p14:creationId xmlns:p14="http://schemas.microsoft.com/office/powerpoint/2010/main" val="859914592"/>
      </p:ext>
    </p:extLst>
  </p:cSld>
  <p:clrMapOvr>
    <a:masterClrMapping/>
  </p:clrMapOvr>
  <p:transition spd="slow">
    <p:push dir="u"/>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Functions of The Central Bank</a:t>
            </a:r>
            <a:endParaRPr lang="en-US" dirty="0"/>
          </a:p>
        </p:txBody>
      </p:sp>
      <p:sp>
        <p:nvSpPr>
          <p:cNvPr id="3" name="Content Placeholder 2"/>
          <p:cNvSpPr>
            <a:spLocks noGrp="1"/>
          </p:cNvSpPr>
          <p:nvPr>
            <p:ph idx="1"/>
          </p:nvPr>
        </p:nvSpPr>
        <p:spPr/>
        <p:txBody>
          <a:bodyPr/>
          <a:lstStyle/>
          <a:p>
            <a:r>
              <a:rPr lang="en-US" dirty="0" smtClean="0"/>
              <a:t>To issue new, and take back old, notes and coins</a:t>
            </a:r>
          </a:p>
          <a:p>
            <a:r>
              <a:rPr lang="en-US" dirty="0" smtClean="0"/>
              <a:t>To keep and administer the savings of the country</a:t>
            </a:r>
          </a:p>
          <a:p>
            <a:r>
              <a:rPr lang="en-US" dirty="0" smtClean="0"/>
              <a:t>To influence the volume and conditions of the supply of credit so as to promote the greatest expansion in production, trade and employment. This must be consistent with maintaining stable monetary system and the external value of the currency of the country.</a:t>
            </a:r>
          </a:p>
          <a:p>
            <a:r>
              <a:rPr lang="en-US" dirty="0" smtClean="0"/>
              <a:t>To assist with the development of money markets in the country e.g. Bahamas Stock Exchange.</a:t>
            </a:r>
          </a:p>
          <a:p>
            <a:r>
              <a:rPr lang="en-US" dirty="0" smtClean="0"/>
              <a:t>To act as the banker to commercial banks by controlling the banking system</a:t>
            </a:r>
          </a:p>
          <a:p>
            <a:r>
              <a:rPr lang="en-US" dirty="0" smtClean="0"/>
              <a:t>To act as banker to the government</a:t>
            </a:r>
          </a:p>
          <a:p>
            <a:r>
              <a:rPr lang="en-US" dirty="0" smtClean="0"/>
              <a:t>To act as lender of last resort</a:t>
            </a:r>
            <a:endParaRPr lang="en-US" dirty="0"/>
          </a:p>
        </p:txBody>
      </p:sp>
    </p:spTree>
    <p:extLst>
      <p:ext uri="{BB962C8B-B14F-4D97-AF65-F5344CB8AC3E}">
        <p14:creationId xmlns:p14="http://schemas.microsoft.com/office/powerpoint/2010/main" val="3749487830"/>
      </p:ext>
    </p:extLst>
  </p:cSld>
  <p:clrMapOvr>
    <a:masterClrMapping/>
  </p:clrMapOvr>
  <p:transition spd="slow">
    <p:push dir="u"/>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Banker to commercial banks</a:t>
            </a:r>
            <a:endParaRPr lang="en-US" dirty="0"/>
          </a:p>
        </p:txBody>
      </p:sp>
      <p:sp>
        <p:nvSpPr>
          <p:cNvPr id="3" name="Content Placeholder 2"/>
          <p:cNvSpPr>
            <a:spLocks noGrp="1"/>
          </p:cNvSpPr>
          <p:nvPr>
            <p:ph idx="1"/>
          </p:nvPr>
        </p:nvSpPr>
        <p:spPr/>
        <p:txBody>
          <a:bodyPr/>
          <a:lstStyle/>
          <a:p>
            <a:pPr>
              <a:buFont typeface="Wingdings" panose="05000000000000000000" pitchFamily="2" charset="2"/>
              <a:buChar char="Ø"/>
            </a:pPr>
            <a:r>
              <a:rPr lang="en-US" dirty="0" smtClean="0"/>
              <a:t>The central bank holds bank accounts for all commercial banks, similar to how commercial banks hold accounts for the general public. </a:t>
            </a:r>
          </a:p>
          <a:p>
            <a:pPr>
              <a:buFont typeface="Wingdings" panose="05000000000000000000" pitchFamily="2" charset="2"/>
              <a:buChar char="Ø"/>
            </a:pPr>
            <a:r>
              <a:rPr lang="en-US" dirty="0" smtClean="0"/>
              <a:t>The central bank holds cash deposits and other liquid assets for commercial banks</a:t>
            </a:r>
          </a:p>
          <a:p>
            <a:pPr>
              <a:buFont typeface="Wingdings" panose="05000000000000000000" pitchFamily="2" charset="2"/>
              <a:buChar char="Ø"/>
            </a:pPr>
            <a:r>
              <a:rPr lang="en-US" dirty="0" smtClean="0"/>
              <a:t>These balances enables commercial banks to settle indebtedness between themselves by shifting deposits or balances from one commercial bank to another.</a:t>
            </a:r>
          </a:p>
          <a:p>
            <a:pPr>
              <a:buFont typeface="Wingdings" panose="05000000000000000000" pitchFamily="2" charset="2"/>
              <a:buChar char="Ø"/>
            </a:pPr>
            <a:r>
              <a:rPr lang="en-US" dirty="0" smtClean="0"/>
              <a:t>They use this as a channel through which new notes and cash gets into circulation.</a:t>
            </a:r>
          </a:p>
          <a:p>
            <a:pPr>
              <a:buFont typeface="Wingdings" panose="05000000000000000000" pitchFamily="2" charset="2"/>
              <a:buChar char="Ø"/>
            </a:pPr>
            <a:r>
              <a:rPr lang="en-US" dirty="0" smtClean="0"/>
              <a:t>These balances are used to keep a tight rein on commercial banks</a:t>
            </a:r>
            <a:endParaRPr lang="en-US" dirty="0"/>
          </a:p>
        </p:txBody>
      </p:sp>
    </p:spTree>
    <p:extLst>
      <p:ext uri="{BB962C8B-B14F-4D97-AF65-F5344CB8AC3E}">
        <p14:creationId xmlns:p14="http://schemas.microsoft.com/office/powerpoint/2010/main" val="3048209631"/>
      </p:ext>
    </p:extLst>
  </p:cSld>
  <p:clrMapOvr>
    <a:masterClrMapping/>
  </p:clrMapOvr>
  <p:transition spd="slow">
    <p:push dir="u"/>
  </p:transition>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5FCBEF"/>
      </a:accent1>
      <a:accent2>
        <a:srgbClr val="2E83C3"/>
      </a:accent2>
      <a:accent3>
        <a:srgbClr val="42D0A2"/>
      </a:accent3>
      <a:accent4>
        <a:srgbClr val="2E946B"/>
      </a:accent4>
      <a:accent5>
        <a:srgbClr val="42B051"/>
      </a:accent5>
      <a:accent6>
        <a:srgbClr val="96D141"/>
      </a:accent6>
      <a:hlink>
        <a:srgbClr val="3FCDE7"/>
      </a:hlink>
      <a:folHlink>
        <a:srgbClr val="A9D3E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0B5AB586-D108-4FC1-8368-649FE654B894}"/>
    </a:ext>
  </a:extLst>
</a:theme>
</file>

<file path=docProps/app.xml><?xml version="1.0" encoding="utf-8"?>
<Properties xmlns="http://schemas.openxmlformats.org/officeDocument/2006/extended-properties" xmlns:vt="http://schemas.openxmlformats.org/officeDocument/2006/docPropsVTypes">
  <Template>Facet</Template>
  <TotalTime>128</TotalTime>
  <Words>1281</Words>
  <Application>Microsoft Office PowerPoint</Application>
  <PresentationFormat>Widescreen</PresentationFormat>
  <Paragraphs>104</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Arial</vt:lpstr>
      <vt:lpstr>Trebuchet MS</vt:lpstr>
      <vt:lpstr>Wingdings</vt:lpstr>
      <vt:lpstr>Wingdings 3</vt:lpstr>
      <vt:lpstr>Facet</vt:lpstr>
      <vt:lpstr>The Central Bank</vt:lpstr>
      <vt:lpstr>Objectives At the end of this presentation, students should be able to:</vt:lpstr>
      <vt:lpstr>Definition</vt:lpstr>
      <vt:lpstr>The History</vt:lpstr>
      <vt:lpstr>The History</vt:lpstr>
      <vt:lpstr>Central Banks</vt:lpstr>
      <vt:lpstr>Role of The Central Bank</vt:lpstr>
      <vt:lpstr>Functions of The Central Bank</vt:lpstr>
      <vt:lpstr>Banker to commercial banks</vt:lpstr>
      <vt:lpstr>Banker to the government</vt:lpstr>
      <vt:lpstr>Banker to the government</vt:lpstr>
      <vt:lpstr>The Bank Rate</vt:lpstr>
      <vt:lpstr>Open Market Operations</vt:lpstr>
      <vt:lpstr>Example of a Treasury Bill: Bank of England</vt:lpstr>
      <vt:lpstr>Example of a Treasury Bond: United States of America</vt:lpstr>
      <vt:lpstr>Special deposits</vt:lpstr>
      <vt:lpstr>Minimum cash reserves and liquid assets requirements</vt:lpstr>
      <vt:lpstr>Minimum cash reserves and liquid assets requirements</vt:lpstr>
      <vt:lpstr>Credit controls</vt:lpstr>
      <vt:lpstr>Moral suasion</vt:lpstr>
      <vt:lpstr>Question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Central Bank</dc:title>
  <dc:creator>Germaine Johnson</dc:creator>
  <cp:lastModifiedBy>Germaine Johnson</cp:lastModifiedBy>
  <cp:revision>15</cp:revision>
  <dcterms:created xsi:type="dcterms:W3CDTF">2018-09-20T00:29:15Z</dcterms:created>
  <dcterms:modified xsi:type="dcterms:W3CDTF">2018-09-20T02:40:21Z</dcterms:modified>
</cp:coreProperties>
</file>