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0" r:id="rId1"/>
    <p:sldMasterId id="2147483847" r:id="rId2"/>
    <p:sldMasterId id="2147483864" r:id="rId3"/>
  </p:sldMasterIdLst>
  <p:notesMasterIdLst>
    <p:notesMasterId r:id="rId32"/>
  </p:notesMasterIdLst>
  <p:sldIdLst>
    <p:sldId id="256" r:id="rId4"/>
    <p:sldId id="278" r:id="rId5"/>
    <p:sldId id="257" r:id="rId6"/>
    <p:sldId id="258" r:id="rId7"/>
    <p:sldId id="259" r:id="rId8"/>
    <p:sldId id="260" r:id="rId9"/>
    <p:sldId id="261" r:id="rId10"/>
    <p:sldId id="289" r:id="rId11"/>
    <p:sldId id="290" r:id="rId12"/>
    <p:sldId id="291" r:id="rId13"/>
    <p:sldId id="262" r:id="rId14"/>
    <p:sldId id="263" r:id="rId15"/>
    <p:sldId id="264" r:id="rId16"/>
    <p:sldId id="268" r:id="rId17"/>
    <p:sldId id="267" r:id="rId18"/>
    <p:sldId id="266" r:id="rId19"/>
    <p:sldId id="269" r:id="rId20"/>
    <p:sldId id="288" r:id="rId21"/>
    <p:sldId id="272" r:id="rId22"/>
    <p:sldId id="273" r:id="rId23"/>
    <p:sldId id="284" r:id="rId24"/>
    <p:sldId id="275" r:id="rId25"/>
    <p:sldId id="280" r:id="rId26"/>
    <p:sldId id="279" r:id="rId27"/>
    <p:sldId id="281" r:id="rId28"/>
    <p:sldId id="282" r:id="rId29"/>
    <p:sldId id="285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undation Lecturer" initials="FL" lastIdx="1" clrIdx="0">
    <p:extLst>
      <p:ext uri="{19B8F6BF-5375-455C-9EA6-DF929625EA0E}">
        <p15:presenceInfo xmlns:p15="http://schemas.microsoft.com/office/powerpoint/2012/main" userId="Foundation Lectur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4" autoAdjust="0"/>
    <p:restoredTop sz="94660"/>
  </p:normalViewPr>
  <p:slideViewPr>
    <p:cSldViewPr snapToGrid="0">
      <p:cViewPr varScale="1">
        <p:scale>
          <a:sx n="49" d="100"/>
          <a:sy n="49" d="100"/>
        </p:scale>
        <p:origin x="48" y="10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0ACD-89E1-4603-9B0E-4D7BE0861DE8}" type="datetimeFigureOut">
              <a:rPr lang="en-MY" smtClean="0"/>
              <a:t>6/9/2018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1A487-46E4-48B0-8F40-12777273B1F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002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2100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3A22E4C-4D54-4896-8B10-4EE669BCBDB4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6389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2100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3363" algn="ctr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3363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90D83FA-B597-4DCE-9913-C4B98C54618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723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88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893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0339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405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55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50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44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09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14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77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95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3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63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00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88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013F82-EE5E-44EE-A61D-E31C6657F26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920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351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532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854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27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96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85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66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416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B9EBBA-996F-894A-B54A-D6246ED52CEA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87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3A1323-8D79-1946-B0D7-40001CF92E9D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43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FA1846-DA80-1C48-A609-854EA85C59AD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457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02355-E14B-8545-A8F8-0FE83CC9D524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59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40F58-564D-2B4F-AE67-E407BA4FCF45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3A34C8-038E-2045-AF43-DF7DBB8E0E9E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90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8C68F-D26B-8F47-958C-23B49CF8A634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280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DF5E60-9974-AC48-9591-99C2BB44B7CF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921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79C5D-2A6F-F04D-97DA-BEF2467B64E4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167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C52C72-DE31-F449-A4ED-4C594FD91407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84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2726E-379B-B349-9EED-81ED093FA806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4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99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23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075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E6A3-3D49-4DF7-B965-2B94921772D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503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A013F82-EE5E-44EE-A61D-E31C6657F26F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48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685800"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685800"/>
            <a:fld id="{9722E6A3-3D49-4DF7-B965-2B94921772DF}" type="slidenum">
              <a:rPr lang="en-MY" smtClean="0"/>
              <a:pPr defTabSz="68580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4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7B5978F-F756-4871-841B-25BD89663F7B}" type="datetimeFigureOut">
              <a:rPr lang="en-MY" smtClean="0">
                <a:solidFill>
                  <a:prstClr val="black">
                    <a:tint val="75000"/>
                  </a:prstClr>
                </a:solidFill>
              </a:rPr>
              <a:pPr defTabSz="685800"/>
              <a:t>6/9/2018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685800"/>
            <a:fld id="{9722E6A3-3D49-4DF7-B965-2B94921772DF}" type="slidenum">
              <a:rPr lang="en-MY" smtClean="0"/>
              <a:pPr defTabSz="68580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480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fld id="{09B482E8-6E0E-1B4F-B1FD-C69DB9E858D9}" type="datetimeFigureOut">
              <a:rPr lang="en-US" smtClean="0"/>
              <a:pPr/>
              <a:t>9/6/2018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defRPr sz="19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ms-MY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63" y="3539872"/>
            <a:ext cx="7315200" cy="15976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CHAPTER </a:t>
            </a:r>
            <a:r>
              <a:rPr lang="en-US" sz="115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MY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8999" y="4939619"/>
            <a:ext cx="6645237" cy="91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INTRODUCTION TO ECONOMICS</a:t>
            </a:r>
            <a:endParaRPr lang="en-MY" sz="2800" dirty="0"/>
          </a:p>
        </p:txBody>
      </p:sp>
      <p:pic>
        <p:nvPicPr>
          <p:cNvPr id="4" name="Picture 84" descr="cover_photo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26" y="602080"/>
            <a:ext cx="4507831" cy="40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028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Whom To Produce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</a:t>
            </a:r>
            <a:r>
              <a:rPr lang="en-US" i="1" dirty="0" smtClean="0"/>
              <a:t>distribution of income</a:t>
            </a:r>
          </a:p>
          <a:p>
            <a:endParaRPr lang="en-US" i="1" dirty="0"/>
          </a:p>
          <a:p>
            <a:r>
              <a:rPr lang="en-US" i="1" dirty="0" smtClean="0"/>
              <a:t>Example: Who will drive the latest model of an imported car</a:t>
            </a:r>
            <a:endParaRPr lang="ms-MY" i="1" dirty="0"/>
          </a:p>
        </p:txBody>
      </p:sp>
    </p:spTree>
    <p:extLst>
      <p:ext uri="{BB962C8B-B14F-4D97-AF65-F5344CB8AC3E}">
        <p14:creationId xmlns:p14="http://schemas.microsoft.com/office/powerpoint/2010/main" val="1436916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5676"/>
            <a:ext cx="6978316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RESOURCES</a:t>
            </a:r>
            <a:endParaRPr lang="en-MY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36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312" y="357032"/>
            <a:ext cx="4498689" cy="1014152"/>
          </a:xfrm>
          <a:solidFill>
            <a:schemeClr val="tx1">
              <a:alpha val="44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LAND</a:t>
            </a:r>
            <a:endParaRPr lang="en-MY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497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9098" y="4989823"/>
            <a:ext cx="5552901" cy="1323439"/>
          </a:xfrm>
          <a:prstGeom prst="rect">
            <a:avLst/>
          </a:prstGeom>
          <a:solidFill>
            <a:schemeClr val="tx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0" b="1" dirty="0">
                <a:solidFill>
                  <a:srgbClr val="FFC000"/>
                </a:solidFill>
                <a:latin typeface="Arial Narrow" panose="020B0606020202030204" pitchFamily="34" charset="0"/>
              </a:rPr>
              <a:t>LABOR</a:t>
            </a:r>
            <a:endParaRPr lang="en-MY" sz="80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76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048" y="4247270"/>
            <a:ext cx="3118952" cy="960668"/>
          </a:xfrm>
          <a:solidFill>
            <a:schemeClr val="tx1">
              <a:alpha val="38000"/>
            </a:schemeClr>
          </a:solidFill>
        </p:spPr>
        <p:txBody>
          <a:bodyPr>
            <a:normAutofit/>
          </a:bodyPr>
          <a:lstStyle/>
          <a:p>
            <a:r>
              <a:rPr lang="en-US" sz="4500" dirty="0">
                <a:solidFill>
                  <a:schemeClr val="bg1"/>
                </a:solidFill>
                <a:latin typeface="Arial Black" panose="020B0A04020102020204" pitchFamily="34" charset="0"/>
              </a:rPr>
              <a:t>CAPITAL</a:t>
            </a:r>
            <a:endParaRPr lang="en-MY" sz="4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186990" y="4149159"/>
            <a:ext cx="7908758" cy="166199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r" defTabSz="685800"/>
            <a:r>
              <a:rPr lang="en-US" sz="5400" b="1" dirty="0" smtClean="0">
                <a:solidFill>
                  <a:schemeClr val="bg1"/>
                </a:solidFill>
                <a:latin typeface="Arial Black" pitchFamily="34" charset="0"/>
              </a:rPr>
              <a:t>CAPITAL</a:t>
            </a:r>
          </a:p>
          <a:p>
            <a:pPr algn="r" defTabSz="685800"/>
            <a:r>
              <a:rPr lang="en-US" sz="2400" dirty="0" smtClean="0">
                <a:solidFill>
                  <a:srgbClr val="FFC000"/>
                </a:solidFill>
              </a:rPr>
              <a:t>“</a:t>
            </a:r>
            <a:r>
              <a:rPr lang="en-US" sz="2400" dirty="0">
                <a:solidFill>
                  <a:srgbClr val="FFC000"/>
                </a:solidFill>
              </a:rPr>
              <a:t>the tools, buildings and equipment used to produced goods and services</a:t>
            </a:r>
            <a:r>
              <a:rPr lang="en-US" sz="1500" dirty="0">
                <a:solidFill>
                  <a:srgbClr val="FFC000"/>
                </a:solidFill>
              </a:rPr>
              <a:t>”</a:t>
            </a:r>
            <a:endParaRPr lang="en-MY" sz="15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55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89315" y="2993320"/>
            <a:ext cx="3576431" cy="646331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C000"/>
                </a:solidFill>
              </a:rPr>
              <a:t>“</a:t>
            </a:r>
            <a:r>
              <a:rPr lang="en-US" sz="1500" dirty="0">
                <a:solidFill>
                  <a:srgbClr val="FFC000"/>
                </a:solidFill>
              </a:rPr>
              <a:t>face </a:t>
            </a:r>
            <a:r>
              <a:rPr lang="en-US" sz="3600" b="1" dirty="0">
                <a:solidFill>
                  <a:prstClr val="white"/>
                </a:solidFill>
              </a:rPr>
              <a:t>risks</a:t>
            </a:r>
            <a:r>
              <a:rPr lang="en-US" sz="1350" dirty="0">
                <a:solidFill>
                  <a:srgbClr val="FFC000"/>
                </a:solidFill>
              </a:rPr>
              <a:t> </a:t>
            </a:r>
            <a:r>
              <a:rPr lang="en-US" sz="1500" dirty="0">
                <a:solidFill>
                  <a:srgbClr val="FFC000"/>
                </a:solidFill>
              </a:rPr>
              <a:t>from decisions</a:t>
            </a:r>
            <a:r>
              <a:rPr lang="en-US" sz="1350" dirty="0">
                <a:solidFill>
                  <a:srgbClr val="FFC000"/>
                </a:solidFill>
              </a:rPr>
              <a:t>”</a:t>
            </a:r>
            <a:endParaRPr lang="en-MY" sz="135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4147" y="2451738"/>
            <a:ext cx="5108188" cy="507831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C000"/>
                </a:solidFill>
              </a:rPr>
              <a:t>“</a:t>
            </a:r>
            <a:r>
              <a:rPr lang="en-US" sz="1500" dirty="0">
                <a:solidFill>
                  <a:srgbClr val="FFC000"/>
                </a:solidFill>
              </a:rPr>
              <a:t>reap gains from the </a:t>
            </a:r>
            <a:r>
              <a:rPr lang="en-US" sz="2700" b="1" dirty="0">
                <a:solidFill>
                  <a:prstClr val="white"/>
                </a:solidFill>
              </a:rPr>
              <a:t>profits</a:t>
            </a:r>
            <a:r>
              <a:rPr lang="en-US" sz="1350" dirty="0">
                <a:solidFill>
                  <a:srgbClr val="FFC000"/>
                </a:solidFill>
              </a:rPr>
              <a:t> </a:t>
            </a:r>
            <a:r>
              <a:rPr lang="en-US" sz="1500" dirty="0">
                <a:solidFill>
                  <a:srgbClr val="FFC000"/>
                </a:solidFill>
              </a:rPr>
              <a:t>of their production</a:t>
            </a:r>
            <a:r>
              <a:rPr lang="en-US" sz="1350" dirty="0">
                <a:solidFill>
                  <a:srgbClr val="FFC000"/>
                </a:solidFill>
              </a:rPr>
              <a:t>”</a:t>
            </a:r>
            <a:endParaRPr lang="en-MY" sz="135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185" y="1099864"/>
            <a:ext cx="5702446" cy="960668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ENTREPRENEUR</a:t>
            </a:r>
            <a:endParaRPr lang="en-MY" sz="5400" b="1" dirty="0">
              <a:solidFill>
                <a:schemeClr val="bg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950" y="93326"/>
            <a:ext cx="3909049" cy="47168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642" y="3429000"/>
            <a:ext cx="4350620" cy="2719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168" y="1910156"/>
            <a:ext cx="6016782" cy="507831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C000"/>
                </a:solidFill>
              </a:rPr>
              <a:t>“</a:t>
            </a:r>
            <a:r>
              <a:rPr lang="en-US" sz="1500" dirty="0">
                <a:solidFill>
                  <a:srgbClr val="FFC000"/>
                </a:solidFill>
              </a:rPr>
              <a:t>human activity </a:t>
            </a:r>
            <a:r>
              <a:rPr lang="en-US" sz="2700" b="1" dirty="0">
                <a:solidFill>
                  <a:prstClr val="white"/>
                </a:solidFill>
              </a:rPr>
              <a:t>organizing</a:t>
            </a:r>
            <a:r>
              <a:rPr lang="en-US" sz="2700" dirty="0">
                <a:solidFill>
                  <a:prstClr val="white"/>
                </a:solidFill>
              </a:rPr>
              <a:t> </a:t>
            </a:r>
            <a:r>
              <a:rPr lang="en-US" sz="1500" dirty="0">
                <a:solidFill>
                  <a:srgbClr val="FFC000"/>
                </a:solidFill>
              </a:rPr>
              <a:t>resources into production</a:t>
            </a:r>
            <a:r>
              <a:rPr lang="en-US" sz="1350" dirty="0">
                <a:solidFill>
                  <a:srgbClr val="FFC000"/>
                </a:solidFill>
              </a:rPr>
              <a:t>”</a:t>
            </a:r>
            <a:endParaRPr lang="en-MY" sz="135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87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46400"/>
            <a:ext cx="5035800" cy="3485936"/>
          </a:xfrm>
        </p:spPr>
      </p:pic>
      <p:sp>
        <p:nvSpPr>
          <p:cNvPr id="4" name="Oval Callout 3"/>
          <p:cNvSpPr/>
          <p:nvPr/>
        </p:nvSpPr>
        <p:spPr>
          <a:xfrm>
            <a:off x="6108700" y="431800"/>
            <a:ext cx="5778499" cy="4146204"/>
          </a:xfrm>
          <a:prstGeom prst="wedgeEllipseCallout">
            <a:avLst>
              <a:gd name="adj1" fmla="val -81365"/>
              <a:gd name="adj2" fmla="val 2054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>
                <a:latin typeface="Tw Cen MT" panose="020B0602020104020603" pitchFamily="34" charset="0"/>
                <a:ea typeface="DotumChe" panose="020B0609000101010101" pitchFamily="49" charset="-127"/>
                <a:cs typeface="Cordia New" panose="020B0304020202020204" pitchFamily="34" charset="-34"/>
              </a:rPr>
              <a:t>PRODUCTION POSSIBILITIES FRONTEIR (PPF)</a:t>
            </a:r>
            <a:endParaRPr lang="en-MY" sz="4400" b="1" dirty="0">
              <a:latin typeface="Tw Cen MT" panose="020B0602020104020603" pitchFamily="34" charset="0"/>
              <a:ea typeface="DotumChe" panose="020B0609000101010101" pitchFamily="49" charset="-127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2476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956" y="221672"/>
            <a:ext cx="7980218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w Cen MT" panose="020B0602020104020603" pitchFamily="34" charset="0"/>
                <a:ea typeface="DotumChe" panose="020B0609000101010101" pitchFamily="49" charset="-127"/>
                <a:cs typeface="Cordia New" panose="020B0304020202020204" pitchFamily="34" charset="-34"/>
              </a:rPr>
              <a:t>PRODUCTION POSSIBILITIES FRONTEIR</a:t>
            </a:r>
            <a:r>
              <a:rPr lang="en-US" sz="3600" b="1" dirty="0">
                <a:latin typeface="Tw Cen MT" panose="020B0602020104020603" pitchFamily="34" charset="0"/>
                <a:ea typeface="DotumChe" panose="020B0609000101010101" pitchFamily="49" charset="-127"/>
                <a:cs typeface="Cordia New" panose="020B0304020202020204" pitchFamily="34" charset="-34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w Cen MT" panose="020B0602020104020603" pitchFamily="34" charset="0"/>
                <a:ea typeface="DotumChe" panose="020B0609000101010101" pitchFamily="49" charset="-127"/>
                <a:cs typeface="Cordia New" panose="020B0304020202020204" pitchFamily="34" charset="-34"/>
              </a:rPr>
              <a:t>(PPF)</a:t>
            </a:r>
            <a:endParaRPr lang="en-MY" sz="3200" b="1" dirty="0">
              <a:solidFill>
                <a:srgbClr val="FFC000"/>
              </a:solidFill>
              <a:latin typeface="Tw Cen MT" panose="020B0602020104020603" pitchFamily="34" charset="0"/>
              <a:ea typeface="DotumChe" panose="020B0609000101010101" pitchFamily="49" charset="-127"/>
              <a:cs typeface="Cordia New" panose="020B0304020202020204" pitchFamily="34" charset="-34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521526" y="1396539"/>
            <a:ext cx="7365078" cy="442237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  <a:spcBef>
                <a:spcPct val="40000"/>
              </a:spcBef>
            </a:pP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altLang="zh-CN" sz="40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PPF 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shows </a:t>
            </a:r>
            <a:r>
              <a:rPr lang="en-US" altLang="zh-CN" sz="4400" b="1" i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various possible combination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of goods </a:t>
            </a:r>
            <a:r>
              <a:rPr lang="en-US" altLang="zh-CN" sz="3600" dirty="0" smtClean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or services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produced within a specified time with its resources fully and efficiently employed. </a:t>
            </a:r>
          </a:p>
        </p:txBody>
      </p:sp>
    </p:spTree>
    <p:extLst>
      <p:ext uri="{BB962C8B-B14F-4D97-AF65-F5344CB8AC3E}">
        <p14:creationId xmlns:p14="http://schemas.microsoft.com/office/powerpoint/2010/main" val="2666993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Rectangle 2"/>
          <p:cNvSpPr/>
          <p:nvPr/>
        </p:nvSpPr>
        <p:spPr>
          <a:xfrm>
            <a:off x="1866900" y="1561236"/>
            <a:ext cx="1021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s-MY" sz="2400" dirty="0">
                <a:solidFill>
                  <a:srgbClr val="000000"/>
                </a:solidFill>
                <a:latin typeface="AGaramond-Regular"/>
              </a:rPr>
              <a:t>All production </a:t>
            </a:r>
            <a:r>
              <a:rPr lang="ms-MY" sz="2400" dirty="0" smtClean="0">
                <a:solidFill>
                  <a:srgbClr val="000000"/>
                </a:solidFill>
                <a:latin typeface="AGaramond-Regular"/>
              </a:rPr>
              <a:t>possibilities 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frontiers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have </a:t>
            </a:r>
            <a:r>
              <a:rPr lang="en-US" sz="2400" i="1" dirty="0">
                <a:solidFill>
                  <a:srgbClr val="000000"/>
                </a:solidFill>
                <a:latin typeface="AGaramond-Regular"/>
              </a:rPr>
              <a:t>two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characteristics in common: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Symbol"/>
              </a:rPr>
              <a:t>♦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Production </a:t>
            </a:r>
            <a:r>
              <a:rPr lang="en-US" sz="2400" b="1" i="1" dirty="0">
                <a:solidFill>
                  <a:srgbClr val="000000"/>
                </a:solidFill>
                <a:latin typeface="AGaramond-Regular"/>
              </a:rPr>
              <a:t>points inside and on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the </a:t>
            </a:r>
            <a:r>
              <a:rPr lang="en-US" sz="2400" i="1" dirty="0">
                <a:solidFill>
                  <a:srgbClr val="000000"/>
                </a:solidFill>
                <a:latin typeface="AGaramond-Italic"/>
              </a:rPr>
              <a:t>PPF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are </a:t>
            </a:r>
            <a:r>
              <a:rPr lang="en-US" sz="2400" i="1" dirty="0">
                <a:solidFill>
                  <a:srgbClr val="000000"/>
                </a:solidFill>
                <a:latin typeface="AGaramond-Regular"/>
              </a:rPr>
              <a:t>attainable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. Points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beyond the </a:t>
            </a:r>
            <a:r>
              <a:rPr lang="en-US" sz="2400" i="1" dirty="0">
                <a:solidFill>
                  <a:srgbClr val="000000"/>
                </a:solidFill>
                <a:latin typeface="AGaramond-Italic"/>
              </a:rPr>
              <a:t>PPF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are </a:t>
            </a:r>
            <a:r>
              <a:rPr lang="en-US" sz="2400" i="1" dirty="0">
                <a:solidFill>
                  <a:srgbClr val="000000"/>
                </a:solidFill>
                <a:latin typeface="AGaramond-Regular"/>
              </a:rPr>
              <a:t>not attainable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0000"/>
              </a:solidFill>
              <a:latin typeface="AGaramond-Regular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Symbol"/>
              </a:rPr>
              <a:t>♦</a:t>
            </a:r>
            <a:r>
              <a:rPr lang="en-US" sz="2400" dirty="0">
                <a:solidFill>
                  <a:srgbClr val="0000FF"/>
                </a:solidFill>
                <a:latin typeface="Symbol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Production points on the </a:t>
            </a:r>
            <a:r>
              <a:rPr lang="en-US" sz="2400" i="1" dirty="0">
                <a:solidFill>
                  <a:srgbClr val="000000"/>
                </a:solidFill>
                <a:latin typeface="AGaramond-Italic"/>
              </a:rPr>
              <a:t>PPF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achieve </a:t>
            </a:r>
            <a:r>
              <a:rPr lang="en-US" sz="2400" b="1" dirty="0" smtClean="0">
                <a:solidFill>
                  <a:srgbClr val="000000"/>
                </a:solidFill>
                <a:latin typeface="AGaramond-Bold"/>
              </a:rPr>
              <a:t>production efficiency </a:t>
            </a:r>
            <a:r>
              <a:rPr lang="en-US" sz="2400" dirty="0">
                <a:solidFill>
                  <a:srgbClr val="000000"/>
                </a:solidFill>
                <a:latin typeface="AGaramond-Regular"/>
              </a:rPr>
              <a:t>because more of one good can be </a:t>
            </a:r>
            <a:r>
              <a:rPr lang="en-US" sz="2400" dirty="0" smtClean="0">
                <a:solidFill>
                  <a:srgbClr val="000000"/>
                </a:solidFill>
                <a:latin typeface="AGaramond-Regular"/>
              </a:rPr>
              <a:t>obtained </a:t>
            </a:r>
            <a:r>
              <a:rPr lang="en-US" sz="2400" dirty="0">
                <a:latin typeface="AGaramond-Regular"/>
              </a:rPr>
              <a:t>only by producing less of the other good</a:t>
            </a:r>
            <a:r>
              <a:rPr lang="en-US" sz="2400" dirty="0" smtClean="0">
                <a:latin typeface="AGaramond-Regular"/>
              </a:rPr>
              <a:t>. Production </a:t>
            </a:r>
            <a:r>
              <a:rPr lang="en-US" sz="2400" dirty="0">
                <a:latin typeface="AGaramond-Regular"/>
              </a:rPr>
              <a:t>points inside the </a:t>
            </a:r>
            <a:r>
              <a:rPr lang="en-US" sz="2400" i="1" dirty="0">
                <a:latin typeface="AGaramond-Italic"/>
              </a:rPr>
              <a:t>PPF </a:t>
            </a:r>
            <a:r>
              <a:rPr lang="en-US" sz="2400" dirty="0">
                <a:latin typeface="AGaramond-Regular"/>
              </a:rPr>
              <a:t>are </a:t>
            </a:r>
            <a:r>
              <a:rPr lang="en-US" sz="2400" i="1" dirty="0">
                <a:latin typeface="AGaramond-Italic"/>
              </a:rPr>
              <a:t>inefficient</a:t>
            </a:r>
            <a:r>
              <a:rPr lang="en-US" sz="2400" dirty="0" smtClean="0">
                <a:latin typeface="AGaramond-Regular"/>
              </a:rPr>
              <a:t>, with </a:t>
            </a:r>
            <a:r>
              <a:rPr lang="en-US" sz="2400" dirty="0">
                <a:latin typeface="AGaramond-Regular"/>
              </a:rPr>
              <a:t>misallocated or unused resources.</a:t>
            </a:r>
            <a:endParaRPr lang="ms-MY" sz="2400" dirty="0"/>
          </a:p>
        </p:txBody>
      </p:sp>
    </p:spTree>
    <p:extLst>
      <p:ext uri="{BB962C8B-B14F-4D97-AF65-F5344CB8AC3E}">
        <p14:creationId xmlns:p14="http://schemas.microsoft.com/office/powerpoint/2010/main" val="367796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8" name="Group 42"/>
          <p:cNvGrpSpPr>
            <a:grpSpLocks/>
          </p:cNvGrpSpPr>
          <p:nvPr/>
        </p:nvGrpSpPr>
        <p:grpSpPr bwMode="auto">
          <a:xfrm>
            <a:off x="1828800" y="2117725"/>
            <a:ext cx="8382000" cy="3765550"/>
            <a:chOff x="192" y="1334"/>
            <a:chExt cx="5280" cy="2372"/>
          </a:xfrm>
        </p:grpSpPr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696" y="3504"/>
              <a:ext cx="177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500">
                  <a:latin typeface="Verdana" panose="020B0604030504040204" pitchFamily="34" charset="0"/>
                  <a:cs typeface="Times New Roman" panose="02020603050405020304" pitchFamily="18" charset="0"/>
                </a:rPr>
                <a:t>Consumer Goods (million)</a:t>
              </a:r>
            </a:p>
          </p:txBody>
        </p:sp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192" y="1334"/>
              <a:ext cx="178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500">
                  <a:latin typeface="Verdana" panose="020B0604030504040204" pitchFamily="34" charset="0"/>
                  <a:cs typeface="Times New Roman" panose="02020603050405020304" pitchFamily="18" charset="0"/>
                </a:rPr>
                <a:t>Defence Goods (million)</a:t>
              </a:r>
            </a:p>
          </p:txBody>
        </p:sp>
      </p:grp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55774" y="431006"/>
            <a:ext cx="78486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1pPr>
            <a:lvl2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2pPr>
            <a:lvl3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3pPr>
            <a:lvl4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4pPr>
            <a:lvl5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PRODUCTION POSSIBILITIES </a:t>
            </a:r>
            <a:r>
              <a:rPr lang="en-US" sz="3500" b="1" dirty="0"/>
              <a:t>(CON’T)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1981200" y="1696065"/>
            <a:ext cx="8229600" cy="0"/>
          </a:xfrm>
          <a:prstGeom prst="line">
            <a:avLst/>
          </a:prstGeom>
          <a:noFill/>
          <a:ln w="9525">
            <a:solidFill>
              <a:srgbClr val="0083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4724400" y="2274889"/>
            <a:ext cx="1905000" cy="1169551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>
                <a:solidFill>
                  <a:srgbClr val="00808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North Korea produces two products—defence goods and consumer goods</a:t>
            </a:r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3533776" y="3098801"/>
            <a:ext cx="6677025" cy="2408238"/>
            <a:chOff x="1266" y="1952"/>
            <a:chExt cx="4206" cy="1517"/>
          </a:xfrm>
        </p:grpSpPr>
        <p:sp>
          <p:nvSpPr>
            <p:cNvPr id="2" name="Text Box 19"/>
            <p:cNvSpPr txBox="1">
              <a:spLocks noChangeArrowheads="1"/>
            </p:cNvSpPr>
            <p:nvPr/>
          </p:nvSpPr>
          <p:spPr bwMode="auto">
            <a:xfrm>
              <a:off x="3312" y="2393"/>
              <a:ext cx="2160" cy="10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CC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003399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If North Korea is at point C on the PPC, it can produce the combination of 120 million defence goods and 20 million units of consumer goods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003399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Point D shows production of 90 million defence goods and 30 million units of consumer goods</a:t>
              </a: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2336" y="2508"/>
              <a:ext cx="2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1987" y="2288"/>
              <a:ext cx="3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266" y="1952"/>
              <a:ext cx="3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2739" y="2960"/>
              <a:ext cx="2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2881314" y="2274888"/>
            <a:ext cx="7329487" cy="3522662"/>
            <a:chOff x="855" y="1433"/>
            <a:chExt cx="4617" cy="2219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3312" y="1433"/>
              <a:ext cx="2160" cy="9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6FFFF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006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If it allocates its resources to defence goods, it will produce  at Point A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GB" sz="1400">
                  <a:solidFill>
                    <a:srgbClr val="FF006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If it allocates its resources to consumer goods, it will produce  at </a:t>
              </a:r>
              <a:br>
                <a:rPr lang="en-GB" sz="1400">
                  <a:solidFill>
                    <a:srgbClr val="FF006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</a:br>
              <a:r>
                <a:rPr lang="en-GB" sz="1400">
                  <a:solidFill>
                    <a:srgbClr val="FF0066"/>
                  </a:solidFill>
                  <a:latin typeface="Verdana" panose="020B0604030504040204" pitchFamily="34" charset="0"/>
                  <a:cs typeface="Times New Roman" panose="02020603050405020304" pitchFamily="18" charset="0"/>
                </a:rPr>
                <a:t>Point F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855" y="1808"/>
              <a:ext cx="2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3001" y="3440"/>
              <a:ext cx="1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F</a:t>
              </a:r>
            </a:p>
          </p:txBody>
        </p:sp>
      </p:grpSp>
      <p:grpSp>
        <p:nvGrpSpPr>
          <p:cNvPr id="14385" name="Group 49"/>
          <p:cNvGrpSpPr>
            <a:grpSpLocks/>
          </p:cNvGrpSpPr>
          <p:nvPr/>
        </p:nvGrpSpPr>
        <p:grpSpPr bwMode="auto">
          <a:xfrm>
            <a:off x="2133601" y="2590800"/>
            <a:ext cx="5280025" cy="3581400"/>
            <a:chOff x="384" y="1632"/>
            <a:chExt cx="3326" cy="2256"/>
          </a:xfrm>
        </p:grpSpPr>
        <p:sp>
          <p:nvSpPr>
            <p:cNvPr id="14338" name="Line 3"/>
            <p:cNvSpPr>
              <a:spLocks noChangeShapeType="1"/>
            </p:cNvSpPr>
            <p:nvPr/>
          </p:nvSpPr>
          <p:spPr bwMode="auto">
            <a:xfrm>
              <a:off x="816" y="1632"/>
              <a:ext cx="0" cy="20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339" name="Line 4"/>
            <p:cNvSpPr>
              <a:spLocks noChangeShapeType="1"/>
            </p:cNvSpPr>
            <p:nvPr/>
          </p:nvSpPr>
          <p:spPr bwMode="auto">
            <a:xfrm>
              <a:off x="830" y="3675"/>
              <a:ext cx="2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830" y="2748"/>
              <a:ext cx="1551" cy="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344" name="Text Box 11"/>
            <p:cNvSpPr txBox="1">
              <a:spLocks noChangeArrowheads="1"/>
            </p:cNvSpPr>
            <p:nvPr/>
          </p:nvSpPr>
          <p:spPr bwMode="auto">
            <a:xfrm>
              <a:off x="2647" y="3675"/>
              <a:ext cx="3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4348" name="Text Box 17"/>
            <p:cNvSpPr txBox="1">
              <a:spLocks noChangeArrowheads="1"/>
            </p:cNvSpPr>
            <p:nvPr/>
          </p:nvSpPr>
          <p:spPr bwMode="auto">
            <a:xfrm>
              <a:off x="3045" y="3675"/>
              <a:ext cx="3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4355" name="Text Box 31"/>
            <p:cNvSpPr txBox="1">
              <a:spLocks noChangeArrowheads="1"/>
            </p:cNvSpPr>
            <p:nvPr/>
          </p:nvSpPr>
          <p:spPr bwMode="auto">
            <a:xfrm>
              <a:off x="608" y="3637"/>
              <a:ext cx="2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356" name="Text Box 32"/>
            <p:cNvSpPr txBox="1">
              <a:spLocks noChangeArrowheads="1"/>
            </p:cNvSpPr>
            <p:nvPr/>
          </p:nvSpPr>
          <p:spPr bwMode="auto">
            <a:xfrm>
              <a:off x="1184" y="3675"/>
              <a:ext cx="39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4357" name="Text Box 33"/>
            <p:cNvSpPr txBox="1">
              <a:spLocks noChangeArrowheads="1"/>
            </p:cNvSpPr>
            <p:nvPr/>
          </p:nvSpPr>
          <p:spPr bwMode="auto">
            <a:xfrm>
              <a:off x="1716" y="3675"/>
              <a:ext cx="3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4358" name="Text Box 34"/>
            <p:cNvSpPr txBox="1">
              <a:spLocks noChangeArrowheads="1"/>
            </p:cNvSpPr>
            <p:nvPr/>
          </p:nvSpPr>
          <p:spPr bwMode="auto">
            <a:xfrm>
              <a:off x="2248" y="3675"/>
              <a:ext cx="3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830" y="2090"/>
              <a:ext cx="2215" cy="1585"/>
            </a:xfrm>
            <a:custGeom>
              <a:avLst/>
              <a:gdLst>
                <a:gd name="connsiteX0" fmla="*/ 0 w 4114800"/>
                <a:gd name="connsiteY0" fmla="*/ 0 h 3300413"/>
                <a:gd name="connsiteX1" fmla="*/ 2628900 w 4114800"/>
                <a:gd name="connsiteY1" fmla="*/ 1185863 h 3300413"/>
                <a:gd name="connsiteX2" fmla="*/ 4114800 w 4114800"/>
                <a:gd name="connsiteY2" fmla="*/ 3300413 h 330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14800" h="3300413">
                  <a:moveTo>
                    <a:pt x="0" y="0"/>
                  </a:moveTo>
                  <a:cubicBezTo>
                    <a:pt x="971550" y="317897"/>
                    <a:pt x="1943100" y="635794"/>
                    <a:pt x="2628900" y="1185863"/>
                  </a:cubicBezTo>
                  <a:cubicBezTo>
                    <a:pt x="3314700" y="1735932"/>
                    <a:pt x="3714750" y="2518172"/>
                    <a:pt x="4114800" y="3300413"/>
                  </a:cubicBezTo>
                </a:path>
              </a:pathLst>
            </a:custGeom>
            <a:ln/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816" y="2448"/>
              <a:ext cx="1063" cy="24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grpSp>
          <p:nvGrpSpPr>
            <p:cNvPr id="14375" name="Group 39"/>
            <p:cNvGrpSpPr>
              <a:grpSpLocks/>
            </p:cNvGrpSpPr>
            <p:nvPr/>
          </p:nvGrpSpPr>
          <p:grpSpPr bwMode="auto">
            <a:xfrm>
              <a:off x="384" y="2013"/>
              <a:ext cx="399" cy="1449"/>
              <a:chOff x="514" y="1885"/>
              <a:chExt cx="399" cy="1449"/>
            </a:xfrm>
          </p:grpSpPr>
          <p:sp>
            <p:nvSpPr>
              <p:cNvPr id="14347" name="Text Box 16"/>
              <p:cNvSpPr txBox="1">
                <a:spLocks noChangeArrowheads="1"/>
              </p:cNvSpPr>
              <p:nvPr/>
            </p:nvSpPr>
            <p:spPr bwMode="auto">
              <a:xfrm>
                <a:off x="614" y="2542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90</a:t>
                </a:r>
              </a:p>
            </p:txBody>
          </p:sp>
          <p:sp>
            <p:nvSpPr>
              <p:cNvPr id="14352" name="Text Box 25"/>
              <p:cNvSpPr txBox="1">
                <a:spLocks noChangeArrowheads="1"/>
              </p:cNvSpPr>
              <p:nvPr/>
            </p:nvSpPr>
            <p:spPr bwMode="auto">
              <a:xfrm>
                <a:off x="614" y="2852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14353" name="Text Box 28"/>
              <p:cNvSpPr txBox="1">
                <a:spLocks noChangeArrowheads="1"/>
              </p:cNvSpPr>
              <p:nvPr/>
            </p:nvSpPr>
            <p:spPr bwMode="auto">
              <a:xfrm>
                <a:off x="514" y="2233"/>
                <a:ext cx="3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120</a:t>
                </a:r>
              </a:p>
            </p:txBody>
          </p:sp>
          <p:sp>
            <p:nvSpPr>
              <p:cNvPr id="14354" name="Text Box 29"/>
              <p:cNvSpPr txBox="1">
                <a:spLocks noChangeArrowheads="1"/>
              </p:cNvSpPr>
              <p:nvPr/>
            </p:nvSpPr>
            <p:spPr bwMode="auto">
              <a:xfrm>
                <a:off x="524" y="1885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150</a:t>
                </a:r>
              </a:p>
            </p:txBody>
          </p:sp>
          <p:sp>
            <p:nvSpPr>
              <p:cNvPr id="14367" name="Text Box 25"/>
              <p:cNvSpPr txBox="1">
                <a:spLocks noChangeArrowheads="1"/>
              </p:cNvSpPr>
              <p:nvPr/>
            </p:nvSpPr>
            <p:spPr bwMode="auto">
              <a:xfrm>
                <a:off x="614" y="3121"/>
                <a:ext cx="2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</p:grp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>
              <a:off x="2400" y="2784"/>
              <a:ext cx="0" cy="9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 flipV="1">
              <a:off x="1872" y="2448"/>
              <a:ext cx="0" cy="1200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</p:grpSp>
    </p:spTree>
    <p:extLst>
      <p:ext uri="{BB962C8B-B14F-4D97-AF65-F5344CB8AC3E}">
        <p14:creationId xmlns:p14="http://schemas.microsoft.com/office/powerpoint/2010/main" val="2757970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4373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147"/>
            <a:ext cx="3759200" cy="162509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Arial Rounded MT Bold" pitchFamily="34" charset="0"/>
              </a:rPr>
              <a:t>Learning Outcomes</a:t>
            </a:r>
            <a:endParaRPr lang="ms-MY" sz="4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4300" y="443484"/>
            <a:ext cx="11887200" cy="914400"/>
          </a:xfrm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AFTER READING THE WHOLE CHAPTER, THE STUDENT IS EXPECTED TO BE ABLE TO:</a:t>
            </a:r>
            <a:endParaRPr lang="ms-MY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1727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2400" dirty="0" smtClean="0"/>
              <a:t>Define economics and distinguish between microeconomics and  macroeconomics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400" dirty="0" smtClean="0"/>
              <a:t>Describe basic economic concepts: scarcity, choices and opportunity cost</a:t>
            </a:r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400" dirty="0" smtClean="0"/>
              <a:t>Use the production possibilities curve to explain the basic economic concepts</a:t>
            </a:r>
            <a:endParaRPr lang="ms-MY" sz="2400" dirty="0"/>
          </a:p>
        </p:txBody>
      </p:sp>
    </p:spTree>
    <p:extLst>
      <p:ext uri="{BB962C8B-B14F-4D97-AF65-F5344CB8AC3E}">
        <p14:creationId xmlns:p14="http://schemas.microsoft.com/office/powerpoint/2010/main" val="1798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7620000" y="3200400"/>
            <a:ext cx="2514600" cy="52322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</a:rPr>
              <a:t>Point along the PPC </a:t>
            </a: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400" b="1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CHOICES</a:t>
            </a:r>
            <a:endParaRPr lang="en-GB" sz="1400" b="1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auto">
          <a:xfrm>
            <a:off x="7620000" y="2362200"/>
            <a:ext cx="2514600" cy="5232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FF66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</a:rPr>
              <a:t>Point outside the PPC (Point Z) </a:t>
            </a: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400" b="1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SCARCITY</a:t>
            </a:r>
            <a:endParaRPr lang="en-GB" sz="1400" b="1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19"/>
          <p:cNvSpPr txBox="1">
            <a:spLocks noChangeArrowheads="1"/>
          </p:cNvSpPr>
          <p:nvPr/>
        </p:nvSpPr>
        <p:spPr bwMode="auto">
          <a:xfrm>
            <a:off x="4800600" y="2971801"/>
            <a:ext cx="207803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600" b="1">
                <a:latin typeface="Verdana" panose="020B0604030504040204" pitchFamily="34" charset="0"/>
                <a:cs typeface="Times New Roman" panose="02020603050405020304" pitchFamily="18" charset="0"/>
              </a:rPr>
              <a:t>UNATTAINABLE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33600" y="9906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1pPr>
            <a:lvl2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2pPr>
            <a:lvl3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3pPr>
            <a:lvl4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4pPr>
            <a:lvl5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PRODUCTION POSSIBILITIES CURVE (PPC) </a:t>
            </a:r>
            <a:r>
              <a:rPr lang="en-US" sz="3500" b="1"/>
              <a:t>(CON’T)</a:t>
            </a:r>
            <a:endParaRPr 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1981200" y="2057400"/>
            <a:ext cx="8229600" cy="0"/>
          </a:xfrm>
          <a:prstGeom prst="line">
            <a:avLst/>
          </a:prstGeom>
          <a:noFill/>
          <a:ln w="9525">
            <a:solidFill>
              <a:srgbClr val="0083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MY"/>
          </a:p>
        </p:txBody>
      </p:sp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7620000" y="3962400"/>
            <a:ext cx="2514600" cy="738664"/>
          </a:xfrm>
          <a:prstGeom prst="rect">
            <a:avLst/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</a:rPr>
              <a:t>Movement from one point to another (point C to D) </a:t>
            </a:r>
            <a:r>
              <a:rPr lang="en-GB" sz="1400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1400" b="1"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OPPORTUNITY COST</a:t>
            </a:r>
            <a:endParaRPr lang="en-GB" sz="1400" b="1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424" name="Group 64"/>
          <p:cNvGrpSpPr>
            <a:grpSpLocks/>
          </p:cNvGrpSpPr>
          <p:nvPr/>
        </p:nvGrpSpPr>
        <p:grpSpPr bwMode="auto">
          <a:xfrm>
            <a:off x="2187576" y="2133601"/>
            <a:ext cx="8480425" cy="3825875"/>
            <a:chOff x="418" y="1344"/>
            <a:chExt cx="5342" cy="2410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418" y="1344"/>
              <a:ext cx="175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500">
                  <a:latin typeface="Verdana" panose="020B0604030504040204" pitchFamily="34" charset="0"/>
                  <a:cs typeface="Times New Roman" panose="02020603050405020304" pitchFamily="18" charset="0"/>
                </a:rPr>
                <a:t>Defence Goods (million)</a:t>
              </a:r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3922" y="3552"/>
              <a:ext cx="183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500">
                  <a:latin typeface="Verdana" panose="020B0604030504040204" pitchFamily="34" charset="0"/>
                  <a:cs typeface="Times New Roman" panose="02020603050405020304" pitchFamily="18" charset="0"/>
                </a:rPr>
                <a:t>Consumer Goods (million)</a:t>
              </a:r>
            </a:p>
          </p:txBody>
        </p:sp>
      </p:grpSp>
      <p:grpSp>
        <p:nvGrpSpPr>
          <p:cNvPr id="15425" name="Group 65"/>
          <p:cNvGrpSpPr>
            <a:grpSpLocks/>
          </p:cNvGrpSpPr>
          <p:nvPr/>
        </p:nvGrpSpPr>
        <p:grpSpPr bwMode="auto">
          <a:xfrm>
            <a:off x="2546350" y="2449514"/>
            <a:ext cx="5257800" cy="3692525"/>
            <a:chOff x="644" y="1543"/>
            <a:chExt cx="3312" cy="2326"/>
          </a:xfrm>
        </p:grpSpPr>
        <p:sp>
          <p:nvSpPr>
            <p:cNvPr id="15376" name="Text Box 21"/>
            <p:cNvSpPr txBox="1">
              <a:spLocks noChangeArrowheads="1"/>
            </p:cNvSpPr>
            <p:nvPr/>
          </p:nvSpPr>
          <p:spPr bwMode="auto">
            <a:xfrm>
              <a:off x="3497" y="3458"/>
              <a:ext cx="20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414" name="Line 54"/>
            <p:cNvSpPr>
              <a:spLocks noChangeShapeType="1"/>
            </p:cNvSpPr>
            <p:nvPr/>
          </p:nvSpPr>
          <p:spPr bwMode="auto">
            <a:xfrm>
              <a:off x="3120" y="3168"/>
              <a:ext cx="0" cy="48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15362" name="Line 3"/>
            <p:cNvSpPr>
              <a:spLocks noChangeShapeType="1"/>
            </p:cNvSpPr>
            <p:nvPr/>
          </p:nvSpPr>
          <p:spPr bwMode="auto">
            <a:xfrm>
              <a:off x="1005" y="1543"/>
              <a:ext cx="0" cy="21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3538" y="1584"/>
              <a:ext cx="2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en-GB" sz="1600" b="1">
                  <a:latin typeface="Verdana" panose="020B0604030504040204" pitchFamily="34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15363" name="Line 4"/>
            <p:cNvSpPr>
              <a:spLocks noChangeShapeType="1"/>
            </p:cNvSpPr>
            <p:nvPr/>
          </p:nvSpPr>
          <p:spPr bwMode="auto">
            <a:xfrm>
              <a:off x="1022" y="3648"/>
              <a:ext cx="29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008" y="1680"/>
              <a:ext cx="2544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37" idx="2"/>
            </p:cNvCxnSpPr>
            <p:nvPr/>
          </p:nvCxnSpPr>
          <p:spPr>
            <a:xfrm rot="5400000">
              <a:off x="2530" y="2688"/>
              <a:ext cx="201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5421" name="Group 61"/>
            <p:cNvGrpSpPr>
              <a:grpSpLocks/>
            </p:cNvGrpSpPr>
            <p:nvPr/>
          </p:nvGrpSpPr>
          <p:grpSpPr bwMode="auto">
            <a:xfrm>
              <a:off x="644" y="1708"/>
              <a:ext cx="3051" cy="2161"/>
              <a:chOff x="644" y="1708"/>
              <a:chExt cx="3051" cy="2161"/>
            </a:xfrm>
          </p:grpSpPr>
          <p:sp>
            <p:nvSpPr>
              <p:cNvPr id="15370" name="Text Box 12"/>
              <p:cNvSpPr txBox="1">
                <a:spLocks noChangeArrowheads="1"/>
              </p:cNvSpPr>
              <p:nvPr/>
            </p:nvSpPr>
            <p:spPr bwMode="auto">
              <a:xfrm>
                <a:off x="2630" y="2380"/>
                <a:ext cx="2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5371" name="Text Box 15"/>
              <p:cNvSpPr txBox="1">
                <a:spLocks noChangeArrowheads="1"/>
              </p:cNvSpPr>
              <p:nvPr/>
            </p:nvSpPr>
            <p:spPr bwMode="auto">
              <a:xfrm>
                <a:off x="2088" y="2064"/>
                <a:ext cx="20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5375" name="Text Box 20"/>
              <p:cNvSpPr txBox="1">
                <a:spLocks noChangeArrowheads="1"/>
              </p:cNvSpPr>
              <p:nvPr/>
            </p:nvSpPr>
            <p:spPr bwMode="auto">
              <a:xfrm>
                <a:off x="1067" y="1708"/>
                <a:ext cx="2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5392" name="Text Box 15"/>
              <p:cNvSpPr txBox="1">
                <a:spLocks noChangeArrowheads="1"/>
              </p:cNvSpPr>
              <p:nvPr/>
            </p:nvSpPr>
            <p:spPr bwMode="auto">
              <a:xfrm>
                <a:off x="1501" y="1824"/>
                <a:ext cx="21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395" name="Text Box 12"/>
              <p:cNvSpPr txBox="1">
                <a:spLocks noChangeArrowheads="1"/>
              </p:cNvSpPr>
              <p:nvPr/>
            </p:nvSpPr>
            <p:spPr bwMode="auto">
              <a:xfrm>
                <a:off x="3126" y="2928"/>
                <a:ext cx="20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5366" name="Line 8"/>
              <p:cNvSpPr>
                <a:spLocks noChangeShapeType="1"/>
              </p:cNvSpPr>
              <p:nvPr/>
            </p:nvSpPr>
            <p:spPr bwMode="auto">
              <a:xfrm>
                <a:off x="1005" y="2620"/>
                <a:ext cx="1717" cy="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368" name="Text Box 10"/>
              <p:cNvSpPr txBox="1">
                <a:spLocks noChangeArrowheads="1"/>
              </p:cNvSpPr>
              <p:nvPr/>
            </p:nvSpPr>
            <p:spPr bwMode="auto">
              <a:xfrm>
                <a:off x="644" y="2182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120</a:t>
                </a:r>
              </a:p>
            </p:txBody>
          </p:sp>
          <p:sp>
            <p:nvSpPr>
              <p:cNvPr id="15369" name="Text Box 11"/>
              <p:cNvSpPr txBox="1">
                <a:spLocks noChangeArrowheads="1"/>
              </p:cNvSpPr>
              <p:nvPr/>
            </p:nvSpPr>
            <p:spPr bwMode="auto">
              <a:xfrm>
                <a:off x="2991" y="3657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5372" name="Text Box 16"/>
              <p:cNvSpPr txBox="1">
                <a:spLocks noChangeArrowheads="1"/>
              </p:cNvSpPr>
              <p:nvPr/>
            </p:nvSpPr>
            <p:spPr bwMode="auto">
              <a:xfrm>
                <a:off x="689" y="2859"/>
                <a:ext cx="2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15373" name="Text Box 17"/>
              <p:cNvSpPr txBox="1">
                <a:spLocks noChangeArrowheads="1"/>
              </p:cNvSpPr>
              <p:nvPr/>
            </p:nvSpPr>
            <p:spPr bwMode="auto">
              <a:xfrm>
                <a:off x="3397" y="3657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5379" name="Text Box 26"/>
              <p:cNvSpPr txBox="1">
                <a:spLocks noChangeArrowheads="1"/>
              </p:cNvSpPr>
              <p:nvPr/>
            </p:nvSpPr>
            <p:spPr bwMode="auto">
              <a:xfrm>
                <a:off x="689" y="3257"/>
                <a:ext cx="29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15380" name="Text Box 28"/>
              <p:cNvSpPr txBox="1">
                <a:spLocks noChangeArrowheads="1"/>
              </p:cNvSpPr>
              <p:nvPr/>
            </p:nvSpPr>
            <p:spPr bwMode="auto">
              <a:xfrm>
                <a:off x="689" y="2501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90</a:t>
                </a:r>
              </a:p>
            </p:txBody>
          </p:sp>
          <p:sp>
            <p:nvSpPr>
              <p:cNvPr id="15381" name="Text Box 29"/>
              <p:cNvSpPr txBox="1">
                <a:spLocks noChangeArrowheads="1"/>
              </p:cNvSpPr>
              <p:nvPr/>
            </p:nvSpPr>
            <p:spPr bwMode="auto">
              <a:xfrm>
                <a:off x="644" y="1743"/>
                <a:ext cx="38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150</a:t>
                </a:r>
              </a:p>
            </p:txBody>
          </p:sp>
          <p:sp>
            <p:nvSpPr>
              <p:cNvPr id="15382" name="Text Box 31"/>
              <p:cNvSpPr txBox="1">
                <a:spLocks noChangeArrowheads="1"/>
              </p:cNvSpPr>
              <p:nvPr/>
            </p:nvSpPr>
            <p:spPr bwMode="auto">
              <a:xfrm>
                <a:off x="779" y="3616"/>
                <a:ext cx="207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5383" name="Text Box 32"/>
              <p:cNvSpPr txBox="1">
                <a:spLocks noChangeArrowheads="1"/>
              </p:cNvSpPr>
              <p:nvPr/>
            </p:nvSpPr>
            <p:spPr bwMode="auto">
              <a:xfrm>
                <a:off x="1411" y="3657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5384" name="Text Box 33"/>
              <p:cNvSpPr txBox="1">
                <a:spLocks noChangeArrowheads="1"/>
              </p:cNvSpPr>
              <p:nvPr/>
            </p:nvSpPr>
            <p:spPr bwMode="auto">
              <a:xfrm>
                <a:off x="2043" y="3657"/>
                <a:ext cx="29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5385" name="Text Box 34"/>
              <p:cNvSpPr txBox="1">
                <a:spLocks noChangeArrowheads="1"/>
              </p:cNvSpPr>
              <p:nvPr/>
            </p:nvSpPr>
            <p:spPr bwMode="auto">
              <a:xfrm>
                <a:off x="2494" y="3657"/>
                <a:ext cx="299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latin typeface="Verdana" panose="020B0604030504040204" pitchFamily="34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1005" y="1862"/>
                <a:ext cx="2468" cy="1803"/>
              </a:xfrm>
              <a:custGeom>
                <a:avLst/>
                <a:gdLst>
                  <a:gd name="connsiteX0" fmla="*/ 0 w 4114800"/>
                  <a:gd name="connsiteY0" fmla="*/ 0 h 3300413"/>
                  <a:gd name="connsiteX1" fmla="*/ 2628900 w 4114800"/>
                  <a:gd name="connsiteY1" fmla="*/ 1185863 h 3300413"/>
                  <a:gd name="connsiteX2" fmla="*/ 4114800 w 4114800"/>
                  <a:gd name="connsiteY2" fmla="*/ 3300413 h 3300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14800" h="3300413">
                    <a:moveTo>
                      <a:pt x="0" y="0"/>
                    </a:moveTo>
                    <a:cubicBezTo>
                      <a:pt x="971550" y="317897"/>
                      <a:pt x="1943100" y="635794"/>
                      <a:pt x="2628900" y="1185863"/>
                    </a:cubicBezTo>
                    <a:cubicBezTo>
                      <a:pt x="3314700" y="1735932"/>
                      <a:pt x="3714750" y="2518172"/>
                      <a:pt x="4114800" y="3300413"/>
                    </a:cubicBezTo>
                  </a:path>
                </a:pathLst>
              </a:custGeom>
              <a:ln/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sz="2400"/>
              </a:p>
            </p:txBody>
          </p:sp>
          <p:sp>
            <p:nvSpPr>
              <p:cNvPr id="15388" name="Line 8"/>
              <p:cNvSpPr>
                <a:spLocks noChangeShapeType="1"/>
              </p:cNvSpPr>
              <p:nvPr/>
            </p:nvSpPr>
            <p:spPr bwMode="auto">
              <a:xfrm flipV="1">
                <a:off x="994" y="2304"/>
                <a:ext cx="115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389" name="Line 9"/>
              <p:cNvSpPr>
                <a:spLocks noChangeShapeType="1"/>
              </p:cNvSpPr>
              <p:nvPr/>
            </p:nvSpPr>
            <p:spPr bwMode="auto">
              <a:xfrm>
                <a:off x="2146" y="2304"/>
                <a:ext cx="13" cy="134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391" name="Line 9"/>
              <p:cNvSpPr>
                <a:spLocks noChangeShapeType="1"/>
              </p:cNvSpPr>
              <p:nvPr/>
            </p:nvSpPr>
            <p:spPr bwMode="auto">
              <a:xfrm>
                <a:off x="1570" y="2064"/>
                <a:ext cx="4" cy="159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394" name="Line 8"/>
              <p:cNvSpPr>
                <a:spLocks noChangeShapeType="1"/>
              </p:cNvSpPr>
              <p:nvPr/>
            </p:nvSpPr>
            <p:spPr bwMode="auto">
              <a:xfrm>
                <a:off x="1005" y="3139"/>
                <a:ext cx="2121" cy="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/>
            </p:nvSpPr>
            <p:spPr bwMode="auto">
              <a:xfrm>
                <a:off x="1456" y="2182"/>
                <a:ext cx="210" cy="2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/>
                <a:r>
                  <a:rPr lang="en-GB" sz="1600" b="1">
                    <a:solidFill>
                      <a:srgbClr val="002060"/>
                    </a:solidFill>
                    <a:latin typeface="Verdana" panose="020B0604030504040204" pitchFamily="34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2400" y="2208"/>
                <a:ext cx="226" cy="16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13" name="Line 53"/>
              <p:cNvSpPr>
                <a:spLocks noChangeShapeType="1"/>
              </p:cNvSpPr>
              <p:nvPr/>
            </p:nvSpPr>
            <p:spPr bwMode="auto">
              <a:xfrm>
                <a:off x="2722" y="2640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  <p:sp>
            <p:nvSpPr>
              <p:cNvPr id="15415" name="Line 55"/>
              <p:cNvSpPr>
                <a:spLocks noChangeShapeType="1"/>
              </p:cNvSpPr>
              <p:nvPr/>
            </p:nvSpPr>
            <p:spPr bwMode="auto">
              <a:xfrm>
                <a:off x="994" y="2064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MY"/>
              </a:p>
            </p:txBody>
          </p:sp>
        </p:grpSp>
      </p:grp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3429000" y="4114801"/>
            <a:ext cx="2209800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600" b="1">
                <a:latin typeface="Verdana" panose="020B0604030504040204" pitchFamily="34" charset="0"/>
                <a:cs typeface="Times New Roman" panose="02020603050405020304" pitchFamily="18" charset="0"/>
              </a:rPr>
              <a:t>ATTAINABLE</a:t>
            </a: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429000" y="4648200"/>
            <a:ext cx="2514600" cy="78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500"/>
              <a:t>Point inside the PPC (Point Y) </a:t>
            </a:r>
            <a:r>
              <a:rPr lang="en-GB" sz="1500">
                <a:sym typeface="Wingdings" panose="05000000000000000000" pitchFamily="2" charset="2"/>
              </a:rPr>
              <a:t> Waste of resources and inefficiency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86706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36" grpId="0" animBg="1"/>
      <p:bldP spid="54" grpId="0" animBg="1"/>
      <p:bldP spid="2" grpId="0" animBg="1"/>
      <p:bldP spid="53" grpId="0" animBg="1"/>
      <p:bldP spid="154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1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50800"/>
            <a:ext cx="109728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</a:rPr>
              <a:t>Figure 2 The Production Possibilities Frontier</a:t>
            </a:r>
          </a:p>
        </p:txBody>
      </p:sp>
      <p:sp>
        <p:nvSpPr>
          <p:cNvPr id="339972" name="Text Box 4"/>
          <p:cNvSpPr txBox="1">
            <a:spLocks noChangeArrowheads="1"/>
          </p:cNvSpPr>
          <p:nvPr/>
        </p:nvSpPr>
        <p:spPr bwMode="auto">
          <a:xfrm rot="-21600000">
            <a:off x="9180427" y="6679636"/>
            <a:ext cx="266611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Copyright©2003  Southwestern/Thomson Learning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F3F6F9"/>
          </a:solidFill>
          <a:ln w="250825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F2F4F8"/>
          </a:solidFill>
          <a:ln w="228600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F1F4F7"/>
          </a:solidFill>
          <a:ln w="204788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F0F2F5"/>
          </a:solidFill>
          <a:ln w="182563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EF1F4"/>
          </a:solidFill>
          <a:ln w="160338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DEFF3"/>
          </a:solidFill>
          <a:ln w="136525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79" name="Rectangle 11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BEEF2"/>
          </a:solidFill>
          <a:ln w="114300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80" name="Rectangle 12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AECF1"/>
          </a:solidFill>
          <a:ln w="920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81" name="Rectangle 13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9EBF0"/>
          </a:solidFill>
          <a:ln w="68263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82" name="Rectangle 14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7EAEF"/>
          </a:solidFill>
          <a:ln w="4603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83" name="Rectangle 15"/>
          <p:cNvSpPr>
            <a:spLocks noChangeArrowheads="1"/>
          </p:cNvSpPr>
          <p:nvPr/>
        </p:nvSpPr>
        <p:spPr bwMode="auto">
          <a:xfrm>
            <a:off x="2559051" y="1047750"/>
            <a:ext cx="8432800" cy="5165725"/>
          </a:xfrm>
          <a:prstGeom prst="rect">
            <a:avLst/>
          </a:prstGeom>
          <a:solidFill>
            <a:srgbClr val="E6E9EF"/>
          </a:solidFill>
          <a:ln w="22225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39984" name="Rectangle 16"/>
          <p:cNvSpPr>
            <a:spLocks noChangeArrowheads="1"/>
          </p:cNvSpPr>
          <p:nvPr/>
        </p:nvSpPr>
        <p:spPr bwMode="auto">
          <a:xfrm>
            <a:off x="2436285" y="933451"/>
            <a:ext cx="8403167" cy="5165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39985" name="Freeform 17"/>
          <p:cNvSpPr>
            <a:spLocks/>
          </p:cNvSpPr>
          <p:nvPr/>
        </p:nvSpPr>
        <p:spPr bwMode="auto">
          <a:xfrm>
            <a:off x="2406651" y="2898775"/>
            <a:ext cx="5571067" cy="3200400"/>
          </a:xfrm>
          <a:custGeom>
            <a:avLst/>
            <a:gdLst>
              <a:gd name="T0" fmla="*/ 0 w 183"/>
              <a:gd name="T1" fmla="*/ 0 h 140"/>
              <a:gd name="T2" fmla="*/ 0 w 183"/>
              <a:gd name="T3" fmla="*/ 140 h 140"/>
              <a:gd name="T4" fmla="*/ 183 w 183"/>
              <a:gd name="T5" fmla="*/ 140 h 140"/>
              <a:gd name="T6" fmla="*/ 0 w 183"/>
              <a:gd name="T7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140">
                <a:moveTo>
                  <a:pt x="0" y="0"/>
                </a:moveTo>
                <a:cubicBezTo>
                  <a:pt x="0" y="140"/>
                  <a:pt x="0" y="140"/>
                  <a:pt x="0" y="140"/>
                </a:cubicBezTo>
                <a:cubicBezTo>
                  <a:pt x="183" y="140"/>
                  <a:pt x="183" y="140"/>
                  <a:pt x="183" y="140"/>
                </a:cubicBezTo>
                <a:cubicBezTo>
                  <a:pt x="149" y="40"/>
                  <a:pt x="99" y="22"/>
                  <a:pt x="0" y="0"/>
                </a:cubicBezTo>
                <a:close/>
              </a:path>
            </a:pathLst>
          </a:custGeom>
          <a:solidFill>
            <a:srgbClr val="D6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39986" name="Freeform 18"/>
          <p:cNvSpPr>
            <a:spLocks/>
          </p:cNvSpPr>
          <p:nvPr/>
        </p:nvSpPr>
        <p:spPr bwMode="auto">
          <a:xfrm>
            <a:off x="2436285" y="2921001"/>
            <a:ext cx="5541433" cy="3178175"/>
          </a:xfrm>
          <a:custGeom>
            <a:avLst/>
            <a:gdLst>
              <a:gd name="T0" fmla="*/ 182 w 182"/>
              <a:gd name="T1" fmla="*/ 139 h 139"/>
              <a:gd name="T2" fmla="*/ 0 w 182"/>
              <a:gd name="T3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2" h="139">
                <a:moveTo>
                  <a:pt x="182" y="139"/>
                </a:moveTo>
                <a:cubicBezTo>
                  <a:pt x="143" y="21"/>
                  <a:pt x="76" y="19"/>
                  <a:pt x="0" y="0"/>
                </a:cubicBezTo>
              </a:path>
            </a:pathLst>
          </a:custGeom>
          <a:noFill/>
          <a:ln w="68263">
            <a:solidFill>
              <a:srgbClr val="005EA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39987" name="Freeform 19"/>
          <p:cNvSpPr>
            <a:spLocks/>
          </p:cNvSpPr>
          <p:nvPr/>
        </p:nvSpPr>
        <p:spPr bwMode="auto">
          <a:xfrm>
            <a:off x="2404534" y="933451"/>
            <a:ext cx="8403167" cy="5165725"/>
          </a:xfrm>
          <a:custGeom>
            <a:avLst/>
            <a:gdLst>
              <a:gd name="T0" fmla="*/ 0 w 3970"/>
              <a:gd name="T1" fmla="*/ 0 h 3254"/>
              <a:gd name="T2" fmla="*/ 0 w 3970"/>
              <a:gd name="T3" fmla="*/ 3254 h 3254"/>
              <a:gd name="T4" fmla="*/ 3970 w 3970"/>
              <a:gd name="T5" fmla="*/ 3254 h 3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70" h="3254">
                <a:moveTo>
                  <a:pt x="0" y="0"/>
                </a:moveTo>
                <a:lnTo>
                  <a:pt x="0" y="3254"/>
                </a:lnTo>
                <a:lnTo>
                  <a:pt x="3970" y="3254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ms-MY"/>
          </a:p>
        </p:txBody>
      </p:sp>
      <p:grpSp>
        <p:nvGrpSpPr>
          <p:cNvPr id="339988" name="Group 20"/>
          <p:cNvGrpSpPr>
            <a:grpSpLocks/>
          </p:cNvGrpSpPr>
          <p:nvPr/>
        </p:nvGrpSpPr>
        <p:grpSpPr bwMode="auto">
          <a:xfrm>
            <a:off x="6913034" y="4129089"/>
            <a:ext cx="2448984" cy="908050"/>
            <a:chOff x="3266" y="2601"/>
            <a:chExt cx="1157" cy="572"/>
          </a:xfrm>
        </p:grpSpPr>
        <p:sp>
          <p:nvSpPr>
            <p:cNvPr id="339989" name="Line 21"/>
            <p:cNvSpPr>
              <a:spLocks noChangeShapeType="1"/>
            </p:cNvSpPr>
            <p:nvPr/>
          </p:nvSpPr>
          <p:spPr bwMode="auto">
            <a:xfrm>
              <a:off x="3266" y="2704"/>
              <a:ext cx="503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39990" name="Rectangle 22"/>
            <p:cNvSpPr>
              <a:spLocks noChangeArrowheads="1"/>
            </p:cNvSpPr>
            <p:nvPr/>
          </p:nvSpPr>
          <p:spPr bwMode="auto">
            <a:xfrm>
              <a:off x="3832" y="2601"/>
              <a:ext cx="55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Production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39991" name="Rectangle 23"/>
            <p:cNvSpPr>
              <a:spLocks noChangeArrowheads="1"/>
            </p:cNvSpPr>
            <p:nvPr/>
          </p:nvSpPr>
          <p:spPr bwMode="auto">
            <a:xfrm>
              <a:off x="3832" y="2795"/>
              <a:ext cx="59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possibilities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39992" name="Rectangle 24"/>
            <p:cNvSpPr>
              <a:spLocks noChangeArrowheads="1"/>
            </p:cNvSpPr>
            <p:nvPr/>
          </p:nvSpPr>
          <p:spPr bwMode="auto">
            <a:xfrm>
              <a:off x="3832" y="2989"/>
              <a:ext cx="36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frontier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39993" name="Group 25"/>
          <p:cNvGrpSpPr>
            <a:grpSpLocks/>
          </p:cNvGrpSpPr>
          <p:nvPr/>
        </p:nvGrpSpPr>
        <p:grpSpPr bwMode="auto">
          <a:xfrm>
            <a:off x="6197597" y="3708400"/>
            <a:ext cx="501650" cy="342900"/>
            <a:chOff x="2920" y="2344"/>
            <a:chExt cx="237" cy="216"/>
          </a:xfrm>
        </p:grpSpPr>
        <p:sp>
          <p:nvSpPr>
            <p:cNvPr id="339994" name="Oval 26"/>
            <p:cNvSpPr>
              <a:spLocks noChangeArrowheads="1"/>
            </p:cNvSpPr>
            <p:nvPr/>
          </p:nvSpPr>
          <p:spPr bwMode="auto">
            <a:xfrm>
              <a:off x="2920" y="2460"/>
              <a:ext cx="101" cy="1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39995" name="Rectangle 27"/>
            <p:cNvSpPr>
              <a:spLocks noChangeArrowheads="1"/>
            </p:cNvSpPr>
            <p:nvPr/>
          </p:nvSpPr>
          <p:spPr bwMode="auto">
            <a:xfrm>
              <a:off x="3081" y="2344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A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39996" name="Group 28"/>
          <p:cNvGrpSpPr>
            <a:grpSpLocks/>
          </p:cNvGrpSpPr>
          <p:nvPr/>
        </p:nvGrpSpPr>
        <p:grpSpPr bwMode="auto">
          <a:xfrm>
            <a:off x="3972980" y="4876801"/>
            <a:ext cx="444499" cy="292100"/>
            <a:chOff x="1885" y="3072"/>
            <a:chExt cx="210" cy="184"/>
          </a:xfrm>
        </p:grpSpPr>
        <p:sp>
          <p:nvSpPr>
            <p:cNvPr id="339997" name="Oval 29"/>
            <p:cNvSpPr>
              <a:spLocks noChangeArrowheads="1"/>
            </p:cNvSpPr>
            <p:nvPr/>
          </p:nvSpPr>
          <p:spPr bwMode="auto">
            <a:xfrm>
              <a:off x="1885" y="3122"/>
              <a:ext cx="100" cy="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39998" name="Rectangle 30"/>
            <p:cNvSpPr>
              <a:spLocks noChangeArrowheads="1"/>
            </p:cNvSpPr>
            <p:nvPr/>
          </p:nvSpPr>
          <p:spPr bwMode="auto">
            <a:xfrm>
              <a:off x="2019" y="3072"/>
              <a:ext cx="76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B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39999" name="Group 31"/>
          <p:cNvGrpSpPr>
            <a:grpSpLocks/>
          </p:cNvGrpSpPr>
          <p:nvPr/>
        </p:nvGrpSpPr>
        <p:grpSpPr bwMode="auto">
          <a:xfrm>
            <a:off x="5588002" y="3459164"/>
            <a:ext cx="395817" cy="331787"/>
            <a:chOff x="2662" y="2179"/>
            <a:chExt cx="187" cy="209"/>
          </a:xfrm>
        </p:grpSpPr>
        <p:sp>
          <p:nvSpPr>
            <p:cNvPr id="340000" name="Oval 32"/>
            <p:cNvSpPr>
              <a:spLocks noChangeArrowheads="1"/>
            </p:cNvSpPr>
            <p:nvPr/>
          </p:nvSpPr>
          <p:spPr bwMode="auto">
            <a:xfrm>
              <a:off x="2662" y="2287"/>
              <a:ext cx="100" cy="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0001" name="Rectangle 33"/>
            <p:cNvSpPr>
              <a:spLocks noChangeArrowheads="1"/>
            </p:cNvSpPr>
            <p:nvPr/>
          </p:nvSpPr>
          <p:spPr bwMode="auto">
            <a:xfrm>
              <a:off x="2766" y="2179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C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0002" name="Rectangle 34"/>
          <p:cNvSpPr>
            <a:spLocks noChangeArrowheads="1"/>
          </p:cNvSpPr>
          <p:nvPr/>
        </p:nvSpPr>
        <p:spPr bwMode="auto">
          <a:xfrm>
            <a:off x="9158817" y="6170614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Quantity of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0003" name="Rectangle 35"/>
          <p:cNvSpPr>
            <a:spLocks noChangeArrowheads="1"/>
          </p:cNvSpPr>
          <p:nvPr/>
        </p:nvSpPr>
        <p:spPr bwMode="auto">
          <a:xfrm>
            <a:off x="8553452" y="6478589"/>
            <a:ext cx="173605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Cars Produced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0004" name="Group 36"/>
          <p:cNvGrpSpPr>
            <a:grpSpLocks/>
          </p:cNvGrpSpPr>
          <p:nvPr/>
        </p:nvGrpSpPr>
        <p:grpSpPr bwMode="auto">
          <a:xfrm>
            <a:off x="1420284" y="3582988"/>
            <a:ext cx="4389966" cy="2886075"/>
            <a:chOff x="671" y="2257"/>
            <a:chExt cx="2074" cy="1818"/>
          </a:xfrm>
        </p:grpSpPr>
        <p:sp>
          <p:nvSpPr>
            <p:cNvPr id="340005" name="Freeform 37"/>
            <p:cNvSpPr>
              <a:spLocks/>
            </p:cNvSpPr>
            <p:nvPr/>
          </p:nvSpPr>
          <p:spPr bwMode="auto">
            <a:xfrm>
              <a:off x="1151" y="2344"/>
              <a:ext cx="1539" cy="1498"/>
            </a:xfrm>
            <a:custGeom>
              <a:avLst/>
              <a:gdLst>
                <a:gd name="T0" fmla="*/ 0 w 1539"/>
                <a:gd name="T1" fmla="*/ 0 h 1498"/>
                <a:gd name="T2" fmla="*/ 1539 w 1539"/>
                <a:gd name="T3" fmla="*/ 0 h 1498"/>
                <a:gd name="T4" fmla="*/ 1539 w 1539"/>
                <a:gd name="T5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9" h="1498">
                  <a:moveTo>
                    <a:pt x="0" y="0"/>
                  </a:moveTo>
                  <a:lnTo>
                    <a:pt x="1539" y="0"/>
                  </a:lnTo>
                  <a:lnTo>
                    <a:pt x="1539" y="1498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0006" name="Rectangle 38"/>
            <p:cNvSpPr>
              <a:spLocks noChangeArrowheads="1"/>
            </p:cNvSpPr>
            <p:nvPr/>
          </p:nvSpPr>
          <p:spPr bwMode="auto">
            <a:xfrm>
              <a:off x="671" y="2257"/>
              <a:ext cx="28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2,200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0007" name="Rectangle 39"/>
            <p:cNvSpPr>
              <a:spLocks noChangeArrowheads="1"/>
            </p:cNvSpPr>
            <p:nvPr/>
          </p:nvSpPr>
          <p:spPr bwMode="auto">
            <a:xfrm>
              <a:off x="2552" y="3891"/>
              <a:ext cx="1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600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40008" name="Group 40"/>
          <p:cNvGrpSpPr>
            <a:grpSpLocks/>
          </p:cNvGrpSpPr>
          <p:nvPr/>
        </p:nvGrpSpPr>
        <p:grpSpPr bwMode="auto">
          <a:xfrm>
            <a:off x="1420284" y="4899026"/>
            <a:ext cx="2789766" cy="1570038"/>
            <a:chOff x="671" y="3086"/>
            <a:chExt cx="1318" cy="989"/>
          </a:xfrm>
        </p:grpSpPr>
        <p:sp>
          <p:nvSpPr>
            <p:cNvPr id="340009" name="Freeform 41"/>
            <p:cNvSpPr>
              <a:spLocks/>
            </p:cNvSpPr>
            <p:nvPr/>
          </p:nvSpPr>
          <p:spPr bwMode="auto">
            <a:xfrm>
              <a:off x="1151" y="3180"/>
              <a:ext cx="777" cy="662"/>
            </a:xfrm>
            <a:custGeom>
              <a:avLst/>
              <a:gdLst>
                <a:gd name="T0" fmla="*/ 777 w 777"/>
                <a:gd name="T1" fmla="*/ 662 h 662"/>
                <a:gd name="T2" fmla="*/ 777 w 777"/>
                <a:gd name="T3" fmla="*/ 0 h 662"/>
                <a:gd name="T4" fmla="*/ 0 w 777"/>
                <a:gd name="T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662">
                  <a:moveTo>
                    <a:pt x="777" y="662"/>
                  </a:moveTo>
                  <a:lnTo>
                    <a:pt x="777" y="0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0010" name="Rectangle 42"/>
            <p:cNvSpPr>
              <a:spLocks noChangeArrowheads="1"/>
            </p:cNvSpPr>
            <p:nvPr/>
          </p:nvSpPr>
          <p:spPr bwMode="auto">
            <a:xfrm>
              <a:off x="671" y="3086"/>
              <a:ext cx="28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1,000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0011" name="Rectangle 43"/>
            <p:cNvSpPr>
              <a:spLocks noChangeArrowheads="1"/>
            </p:cNvSpPr>
            <p:nvPr/>
          </p:nvSpPr>
          <p:spPr bwMode="auto">
            <a:xfrm>
              <a:off x="1796" y="3891"/>
              <a:ext cx="1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300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0012" name="Rectangle 44"/>
          <p:cNvSpPr>
            <a:spLocks noChangeArrowheads="1"/>
          </p:cNvSpPr>
          <p:nvPr/>
        </p:nvSpPr>
        <p:spPr bwMode="auto">
          <a:xfrm>
            <a:off x="2313517" y="6176964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0">
                <a:solidFill>
                  <a:srgbClr val="000000"/>
                </a:solidFill>
              </a:rPr>
              <a:t>0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0013" name="Group 45"/>
          <p:cNvGrpSpPr>
            <a:grpSpLocks/>
          </p:cNvGrpSpPr>
          <p:nvPr/>
        </p:nvGrpSpPr>
        <p:grpSpPr bwMode="auto">
          <a:xfrm>
            <a:off x="1420284" y="3813176"/>
            <a:ext cx="5067300" cy="2655888"/>
            <a:chOff x="671" y="2402"/>
            <a:chExt cx="2394" cy="1673"/>
          </a:xfrm>
        </p:grpSpPr>
        <p:sp>
          <p:nvSpPr>
            <p:cNvPr id="340014" name="Freeform 46"/>
            <p:cNvSpPr>
              <a:spLocks/>
            </p:cNvSpPr>
            <p:nvPr/>
          </p:nvSpPr>
          <p:spPr bwMode="auto">
            <a:xfrm>
              <a:off x="1151" y="2503"/>
              <a:ext cx="1827" cy="1339"/>
            </a:xfrm>
            <a:custGeom>
              <a:avLst/>
              <a:gdLst>
                <a:gd name="T0" fmla="*/ 0 w 1827"/>
                <a:gd name="T1" fmla="*/ 0 h 1339"/>
                <a:gd name="T2" fmla="*/ 1827 w 1827"/>
                <a:gd name="T3" fmla="*/ 0 h 1339"/>
                <a:gd name="T4" fmla="*/ 1827 w 1827"/>
                <a:gd name="T5" fmla="*/ 1339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7" h="1339">
                  <a:moveTo>
                    <a:pt x="0" y="0"/>
                  </a:moveTo>
                  <a:lnTo>
                    <a:pt x="1827" y="0"/>
                  </a:lnTo>
                  <a:lnTo>
                    <a:pt x="1827" y="1339"/>
                  </a:lnTo>
                </a:path>
              </a:pathLst>
            </a:custGeom>
            <a:noFill/>
            <a:ln w="22225" cap="flat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0015" name="Rectangle 47"/>
            <p:cNvSpPr>
              <a:spLocks noChangeArrowheads="1"/>
            </p:cNvSpPr>
            <p:nvPr/>
          </p:nvSpPr>
          <p:spPr bwMode="auto">
            <a:xfrm>
              <a:off x="2872" y="3891"/>
              <a:ext cx="19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700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0016" name="Rectangle 48"/>
            <p:cNvSpPr>
              <a:spLocks noChangeArrowheads="1"/>
            </p:cNvSpPr>
            <p:nvPr/>
          </p:nvSpPr>
          <p:spPr bwMode="auto">
            <a:xfrm>
              <a:off x="671" y="2402"/>
              <a:ext cx="28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2,000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0017" name="Rectangle 49"/>
          <p:cNvSpPr>
            <a:spLocks noChangeArrowheads="1"/>
          </p:cNvSpPr>
          <p:nvPr/>
        </p:nvSpPr>
        <p:spPr bwMode="auto">
          <a:xfrm>
            <a:off x="1420285" y="2736851"/>
            <a:ext cx="61234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0">
                <a:solidFill>
                  <a:srgbClr val="000000"/>
                </a:solidFill>
              </a:rPr>
              <a:t>3,000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0018" name="Rectangle 50"/>
          <p:cNvSpPr>
            <a:spLocks noChangeArrowheads="1"/>
          </p:cNvSpPr>
          <p:nvPr/>
        </p:nvSpPr>
        <p:spPr bwMode="auto">
          <a:xfrm>
            <a:off x="7556500" y="6176964"/>
            <a:ext cx="61234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i="0">
                <a:solidFill>
                  <a:srgbClr val="000000"/>
                </a:solidFill>
              </a:rPr>
              <a:t>1,000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0019" name="Rectangle 51"/>
          <p:cNvSpPr>
            <a:spLocks noChangeArrowheads="1"/>
          </p:cNvSpPr>
          <p:nvPr/>
        </p:nvSpPr>
        <p:spPr bwMode="auto">
          <a:xfrm>
            <a:off x="508000" y="844551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Quantity of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0020" name="Rectangle 52"/>
          <p:cNvSpPr>
            <a:spLocks noChangeArrowheads="1"/>
          </p:cNvSpPr>
          <p:nvPr/>
        </p:nvSpPr>
        <p:spPr bwMode="auto">
          <a:xfrm>
            <a:off x="508000" y="1152526"/>
            <a:ext cx="128881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Computers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0021" name="Rectangle 53"/>
          <p:cNvSpPr>
            <a:spLocks noChangeArrowheads="1"/>
          </p:cNvSpPr>
          <p:nvPr/>
        </p:nvSpPr>
        <p:spPr bwMode="auto">
          <a:xfrm>
            <a:off x="734485" y="1460501"/>
            <a:ext cx="11253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900" b="1" i="0">
                <a:solidFill>
                  <a:srgbClr val="000000"/>
                </a:solidFill>
              </a:rPr>
              <a:t>Produced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0022" name="Group 54"/>
          <p:cNvGrpSpPr>
            <a:grpSpLocks/>
          </p:cNvGrpSpPr>
          <p:nvPr/>
        </p:nvGrpSpPr>
        <p:grpSpPr bwMode="auto">
          <a:xfrm>
            <a:off x="6121401" y="2759076"/>
            <a:ext cx="543984" cy="292100"/>
            <a:chOff x="2892" y="1738"/>
            <a:chExt cx="257" cy="184"/>
          </a:xfrm>
        </p:grpSpPr>
        <p:sp>
          <p:nvSpPr>
            <p:cNvPr id="340023" name="Oval 55"/>
            <p:cNvSpPr>
              <a:spLocks noChangeArrowheads="1"/>
            </p:cNvSpPr>
            <p:nvPr/>
          </p:nvSpPr>
          <p:spPr bwMode="auto">
            <a:xfrm>
              <a:off x="2892" y="1783"/>
              <a:ext cx="100" cy="10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0024" name="Rectangle 56"/>
            <p:cNvSpPr>
              <a:spLocks noChangeArrowheads="1"/>
            </p:cNvSpPr>
            <p:nvPr/>
          </p:nvSpPr>
          <p:spPr bwMode="auto">
            <a:xfrm>
              <a:off x="3066" y="1738"/>
              <a:ext cx="8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i="0">
                  <a:solidFill>
                    <a:srgbClr val="000000"/>
                  </a:solidFill>
                </a:rPr>
                <a:t>D</a:t>
              </a:r>
              <a:endParaRPr lang="en-US" sz="2400" i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9213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0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0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4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4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5" grpId="0" animBg="1"/>
      <p:bldP spid="339986" grpId="0" animBg="1"/>
      <p:bldP spid="340017" grpId="0" build="p" autoUpdateAnimBg="0"/>
      <p:bldP spid="3400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556591" y="-49696"/>
            <a:ext cx="5864087" cy="2007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OPPORTUNITY COST</a:t>
            </a:r>
            <a:endParaRPr lang="en-MY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Flowchart: Card 4"/>
          <p:cNvSpPr/>
          <p:nvPr/>
        </p:nvSpPr>
        <p:spPr>
          <a:xfrm>
            <a:off x="705678" y="2335695"/>
            <a:ext cx="5715000" cy="3468757"/>
          </a:xfrm>
          <a:prstGeom prst="flowChartPunchedCar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cost of the next best alternative among a person’s choices </a:t>
            </a:r>
            <a:endParaRPr lang="en-MY" sz="4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6420678" y="3180522"/>
            <a:ext cx="934278" cy="1431235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939" y="1032798"/>
            <a:ext cx="2314665" cy="20630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10" y="3667951"/>
            <a:ext cx="2850590" cy="31900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08315" y="3401725"/>
            <a:ext cx="2392326" cy="9888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Sacrifices</a:t>
            </a:r>
            <a:endParaRPr lang="en-MY" sz="2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73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9114" y="554623"/>
            <a:ext cx="3668486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ms-MY" sz="2400" b="1" dirty="0">
                <a:latin typeface="Arial Narrow" pitchFamily="34" charset="0"/>
              </a:rPr>
              <a:t>The Circular-Flow Diagram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5" y="1770380"/>
            <a:ext cx="2787015" cy="417559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816600" y="1638300"/>
            <a:ext cx="5486400" cy="3225800"/>
          </a:xfrm>
          <a:prstGeom prst="wedgeRectCallout">
            <a:avLst>
              <a:gd name="adj1" fmla="val -84416"/>
              <a:gd name="adj2" fmla="val 3549"/>
            </a:avLst>
          </a:prstGeom>
          <a:solidFill>
            <a:schemeClr val="accent1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 circular-flow diagram is a visual model of the economy that shows how dollars flow through markets among households and firms.</a:t>
            </a:r>
          </a:p>
        </p:txBody>
      </p:sp>
    </p:spTree>
    <p:extLst>
      <p:ext uri="{BB962C8B-B14F-4D97-AF65-F5344CB8AC3E}">
        <p14:creationId xmlns:p14="http://schemas.microsoft.com/office/powerpoint/2010/main" val="3917204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 descr="E:\Mankiw\Mankiw PPT\narrow aqua button bckg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812800" y="50800"/>
            <a:ext cx="10972800" cy="68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Circular Flow</a:t>
            </a:r>
          </a:p>
        </p:txBody>
      </p:sp>
      <p:sp>
        <p:nvSpPr>
          <p:cNvPr id="340996" name="Text Box 4"/>
          <p:cNvSpPr txBox="1">
            <a:spLocks noChangeArrowheads="1"/>
          </p:cNvSpPr>
          <p:nvPr/>
        </p:nvSpPr>
        <p:spPr bwMode="auto">
          <a:xfrm rot="-21600000">
            <a:off x="9116153" y="6679636"/>
            <a:ext cx="167706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 b="1" i="0">
                <a:solidFill>
                  <a:schemeClr val="bg1"/>
                </a:solidFill>
              </a:rPr>
              <a:t>Copyright © 2004  South-Western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F3F6F9"/>
          </a:solidFill>
          <a:ln w="147638">
            <a:solidFill>
              <a:srgbClr val="F3F6F9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F2F4F8"/>
          </a:solidFill>
          <a:ln w="134938">
            <a:solidFill>
              <a:srgbClr val="F2F4F8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F1F4F7"/>
          </a:solidFill>
          <a:ln w="120650">
            <a:solidFill>
              <a:srgbClr val="F1F4F7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F0F2F5"/>
          </a:solidFill>
          <a:ln w="107950">
            <a:solidFill>
              <a:srgbClr val="F0F2F5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EF1F4"/>
          </a:solidFill>
          <a:ln w="93663">
            <a:solidFill>
              <a:srgbClr val="EEF1F4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DEFF3"/>
          </a:solidFill>
          <a:ln w="80963">
            <a:solidFill>
              <a:srgbClr val="EDEFF3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BEEF2"/>
          </a:solidFill>
          <a:ln w="66675">
            <a:solidFill>
              <a:srgbClr val="EBEEF2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AECF1"/>
          </a:solidFill>
          <a:ln w="53975">
            <a:solidFill>
              <a:srgbClr val="EAECF1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9EBF0"/>
          </a:solidFill>
          <a:ln w="39688">
            <a:solidFill>
              <a:srgbClr val="E9EBF0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6" name="Rectangle 14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7EAEF"/>
          </a:solidFill>
          <a:ln w="26988">
            <a:solidFill>
              <a:srgbClr val="E7EAEF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7" name="Rectangle 15"/>
          <p:cNvSpPr>
            <a:spLocks noChangeArrowheads="1"/>
          </p:cNvSpPr>
          <p:nvPr/>
        </p:nvSpPr>
        <p:spPr bwMode="auto">
          <a:xfrm>
            <a:off x="2241551" y="1201738"/>
            <a:ext cx="7736416" cy="5270500"/>
          </a:xfrm>
          <a:prstGeom prst="rect">
            <a:avLst/>
          </a:prstGeom>
          <a:solidFill>
            <a:srgbClr val="E6E9EF"/>
          </a:solidFill>
          <a:ln w="12700">
            <a:solidFill>
              <a:srgbClr val="E6E9EF"/>
            </a:solidFill>
            <a:miter lim="800000"/>
            <a:headEnd/>
            <a:tailEnd/>
          </a:ln>
        </p:spPr>
        <p:txBody>
          <a:bodyPr/>
          <a:lstStyle/>
          <a:p>
            <a:endParaRPr lang="ms-MY"/>
          </a:p>
        </p:txBody>
      </p:sp>
      <p:sp>
        <p:nvSpPr>
          <p:cNvPr id="341008" name="Rectangle 16"/>
          <p:cNvSpPr>
            <a:spLocks noChangeArrowheads="1"/>
          </p:cNvSpPr>
          <p:nvPr/>
        </p:nvSpPr>
        <p:spPr bwMode="auto">
          <a:xfrm>
            <a:off x="1295400" y="876300"/>
            <a:ext cx="9497815" cy="547370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ms-MY"/>
          </a:p>
        </p:txBody>
      </p:sp>
      <p:grpSp>
        <p:nvGrpSpPr>
          <p:cNvPr id="341009" name="Group 17"/>
          <p:cNvGrpSpPr>
            <a:grpSpLocks/>
          </p:cNvGrpSpPr>
          <p:nvPr/>
        </p:nvGrpSpPr>
        <p:grpSpPr bwMode="auto">
          <a:xfrm>
            <a:off x="3280833" y="1847851"/>
            <a:ext cx="1593851" cy="1223963"/>
            <a:chOff x="1550" y="1164"/>
            <a:chExt cx="753" cy="771"/>
          </a:xfrm>
        </p:grpSpPr>
        <p:sp>
          <p:nvSpPr>
            <p:cNvPr id="341010" name="Freeform 18"/>
            <p:cNvSpPr>
              <a:spLocks/>
            </p:cNvSpPr>
            <p:nvPr/>
          </p:nvSpPr>
          <p:spPr bwMode="auto">
            <a:xfrm>
              <a:off x="1592" y="1164"/>
              <a:ext cx="711" cy="669"/>
            </a:xfrm>
            <a:custGeom>
              <a:avLst/>
              <a:gdLst>
                <a:gd name="T0" fmla="*/ 711 w 711"/>
                <a:gd name="T1" fmla="*/ 0 h 669"/>
                <a:gd name="T2" fmla="*/ 0 w 711"/>
                <a:gd name="T3" fmla="*/ 0 h 669"/>
                <a:gd name="T4" fmla="*/ 0 w 711"/>
                <a:gd name="T5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1" h="669">
                  <a:moveTo>
                    <a:pt x="711" y="0"/>
                  </a:moveTo>
                  <a:lnTo>
                    <a:pt x="0" y="0"/>
                  </a:lnTo>
                  <a:lnTo>
                    <a:pt x="0" y="669"/>
                  </a:lnTo>
                </a:path>
              </a:pathLst>
            </a:custGeom>
            <a:noFill/>
            <a:ln w="12700">
              <a:solidFill>
                <a:srgbClr val="75BC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11" name="Freeform 19"/>
            <p:cNvSpPr>
              <a:spLocks/>
            </p:cNvSpPr>
            <p:nvPr/>
          </p:nvSpPr>
          <p:spPr bwMode="auto">
            <a:xfrm>
              <a:off x="1550" y="1799"/>
              <a:ext cx="85" cy="136"/>
            </a:xfrm>
            <a:custGeom>
              <a:avLst/>
              <a:gdLst>
                <a:gd name="T0" fmla="*/ 5 w 10"/>
                <a:gd name="T1" fmla="*/ 3 h 16"/>
                <a:gd name="T2" fmla="*/ 10 w 10"/>
                <a:gd name="T3" fmla="*/ 0 h 16"/>
                <a:gd name="T4" fmla="*/ 10 w 10"/>
                <a:gd name="T5" fmla="*/ 0 h 16"/>
                <a:gd name="T6" fmla="*/ 7 w 10"/>
                <a:gd name="T7" fmla="*/ 8 h 16"/>
                <a:gd name="T8" fmla="*/ 5 w 10"/>
                <a:gd name="T9" fmla="*/ 16 h 16"/>
                <a:gd name="T10" fmla="*/ 3 w 10"/>
                <a:gd name="T11" fmla="*/ 8 h 16"/>
                <a:gd name="T12" fmla="*/ 0 w 10"/>
                <a:gd name="T13" fmla="*/ 0 h 16"/>
                <a:gd name="T14" fmla="*/ 0 w 10"/>
                <a:gd name="T15" fmla="*/ 0 h 16"/>
                <a:gd name="T16" fmla="*/ 5 w 10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5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11"/>
                    <a:pt x="6" y="13"/>
                    <a:pt x="5" y="16"/>
                  </a:cubicBezTo>
                  <a:cubicBezTo>
                    <a:pt x="5" y="13"/>
                    <a:pt x="4" y="11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75B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12" name="Group 20"/>
          <p:cNvGrpSpPr>
            <a:grpSpLocks/>
          </p:cNvGrpSpPr>
          <p:nvPr/>
        </p:nvGrpSpPr>
        <p:grpSpPr bwMode="auto">
          <a:xfrm>
            <a:off x="3657601" y="1995489"/>
            <a:ext cx="1234017" cy="1076325"/>
            <a:chOff x="1728" y="1257"/>
            <a:chExt cx="583" cy="678"/>
          </a:xfrm>
        </p:grpSpPr>
        <p:sp>
          <p:nvSpPr>
            <p:cNvPr id="341013" name="Freeform 21"/>
            <p:cNvSpPr>
              <a:spLocks/>
            </p:cNvSpPr>
            <p:nvPr/>
          </p:nvSpPr>
          <p:spPr bwMode="auto">
            <a:xfrm>
              <a:off x="1728" y="1299"/>
              <a:ext cx="482" cy="636"/>
            </a:xfrm>
            <a:custGeom>
              <a:avLst/>
              <a:gdLst>
                <a:gd name="T0" fmla="*/ 482 w 482"/>
                <a:gd name="T1" fmla="*/ 0 h 636"/>
                <a:gd name="T2" fmla="*/ 0 w 482"/>
                <a:gd name="T3" fmla="*/ 0 h 636"/>
                <a:gd name="T4" fmla="*/ 0 w 482"/>
                <a:gd name="T5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2" h="636">
                  <a:moveTo>
                    <a:pt x="482" y="0"/>
                  </a:moveTo>
                  <a:lnTo>
                    <a:pt x="0" y="0"/>
                  </a:lnTo>
                  <a:lnTo>
                    <a:pt x="0" y="636"/>
                  </a:lnTo>
                </a:path>
              </a:pathLst>
            </a:custGeom>
            <a:noFill/>
            <a:ln w="12700">
              <a:solidFill>
                <a:srgbClr val="E17E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14" name="Freeform 22"/>
            <p:cNvSpPr>
              <a:spLocks/>
            </p:cNvSpPr>
            <p:nvPr/>
          </p:nvSpPr>
          <p:spPr bwMode="auto">
            <a:xfrm>
              <a:off x="2176" y="1257"/>
              <a:ext cx="135" cy="85"/>
            </a:xfrm>
            <a:custGeom>
              <a:avLst/>
              <a:gdLst>
                <a:gd name="T0" fmla="*/ 3 w 16"/>
                <a:gd name="T1" fmla="*/ 5 h 10"/>
                <a:gd name="T2" fmla="*/ 0 w 16"/>
                <a:gd name="T3" fmla="*/ 0 h 10"/>
                <a:gd name="T4" fmla="*/ 0 w 16"/>
                <a:gd name="T5" fmla="*/ 0 h 10"/>
                <a:gd name="T6" fmla="*/ 8 w 16"/>
                <a:gd name="T7" fmla="*/ 3 h 10"/>
                <a:gd name="T8" fmla="*/ 16 w 16"/>
                <a:gd name="T9" fmla="*/ 5 h 10"/>
                <a:gd name="T10" fmla="*/ 8 w 16"/>
                <a:gd name="T11" fmla="*/ 6 h 10"/>
                <a:gd name="T12" fmla="*/ 0 w 16"/>
                <a:gd name="T13" fmla="*/ 10 h 10"/>
                <a:gd name="T14" fmla="*/ 0 w 16"/>
                <a:gd name="T15" fmla="*/ 9 h 10"/>
                <a:gd name="T16" fmla="*/ 3 w 16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3"/>
                    <a:pt x="13" y="4"/>
                    <a:pt x="16" y="5"/>
                  </a:cubicBezTo>
                  <a:cubicBezTo>
                    <a:pt x="13" y="5"/>
                    <a:pt x="10" y="6"/>
                    <a:pt x="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E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15" name="Group 23"/>
          <p:cNvGrpSpPr>
            <a:grpSpLocks/>
          </p:cNvGrpSpPr>
          <p:nvPr/>
        </p:nvGrpSpPr>
        <p:grpSpPr bwMode="auto">
          <a:xfrm>
            <a:off x="3369734" y="4106864"/>
            <a:ext cx="1504951" cy="1303337"/>
            <a:chOff x="1592" y="2587"/>
            <a:chExt cx="711" cy="821"/>
          </a:xfrm>
        </p:grpSpPr>
        <p:sp>
          <p:nvSpPr>
            <p:cNvPr id="341016" name="Freeform 24"/>
            <p:cNvSpPr>
              <a:spLocks/>
            </p:cNvSpPr>
            <p:nvPr/>
          </p:nvSpPr>
          <p:spPr bwMode="auto">
            <a:xfrm>
              <a:off x="1592" y="2587"/>
              <a:ext cx="618" cy="779"/>
            </a:xfrm>
            <a:custGeom>
              <a:avLst/>
              <a:gdLst>
                <a:gd name="T0" fmla="*/ 618 w 618"/>
                <a:gd name="T1" fmla="*/ 779 h 779"/>
                <a:gd name="T2" fmla="*/ 0 w 618"/>
                <a:gd name="T3" fmla="*/ 779 h 779"/>
                <a:gd name="T4" fmla="*/ 0 w 618"/>
                <a:gd name="T5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8" h="779">
                  <a:moveTo>
                    <a:pt x="618" y="779"/>
                  </a:moveTo>
                  <a:lnTo>
                    <a:pt x="0" y="779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75BC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17" name="Freeform 25"/>
            <p:cNvSpPr>
              <a:spLocks/>
            </p:cNvSpPr>
            <p:nvPr/>
          </p:nvSpPr>
          <p:spPr bwMode="auto">
            <a:xfrm>
              <a:off x="2168" y="3324"/>
              <a:ext cx="135" cy="84"/>
            </a:xfrm>
            <a:custGeom>
              <a:avLst/>
              <a:gdLst>
                <a:gd name="T0" fmla="*/ 3 w 16"/>
                <a:gd name="T1" fmla="*/ 5 h 10"/>
                <a:gd name="T2" fmla="*/ 0 w 16"/>
                <a:gd name="T3" fmla="*/ 0 h 10"/>
                <a:gd name="T4" fmla="*/ 0 w 16"/>
                <a:gd name="T5" fmla="*/ 0 h 10"/>
                <a:gd name="T6" fmla="*/ 8 w 16"/>
                <a:gd name="T7" fmla="*/ 3 h 10"/>
                <a:gd name="T8" fmla="*/ 16 w 16"/>
                <a:gd name="T9" fmla="*/ 5 h 10"/>
                <a:gd name="T10" fmla="*/ 8 w 16"/>
                <a:gd name="T11" fmla="*/ 7 h 10"/>
                <a:gd name="T12" fmla="*/ 0 w 16"/>
                <a:gd name="T13" fmla="*/ 10 h 10"/>
                <a:gd name="T14" fmla="*/ 0 w 16"/>
                <a:gd name="T15" fmla="*/ 10 h 10"/>
                <a:gd name="T16" fmla="*/ 3 w 16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3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1" y="4"/>
                    <a:pt x="13" y="4"/>
                    <a:pt x="16" y="5"/>
                  </a:cubicBezTo>
                  <a:cubicBezTo>
                    <a:pt x="13" y="6"/>
                    <a:pt x="11" y="6"/>
                    <a:pt x="8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75B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18" name="Group 26"/>
          <p:cNvGrpSpPr>
            <a:grpSpLocks/>
          </p:cNvGrpSpPr>
          <p:nvPr/>
        </p:nvGrpSpPr>
        <p:grpSpPr bwMode="auto">
          <a:xfrm>
            <a:off x="3566585" y="4133851"/>
            <a:ext cx="1308100" cy="995363"/>
            <a:chOff x="1685" y="2604"/>
            <a:chExt cx="618" cy="627"/>
          </a:xfrm>
        </p:grpSpPr>
        <p:sp>
          <p:nvSpPr>
            <p:cNvPr id="341019" name="Freeform 27"/>
            <p:cNvSpPr>
              <a:spLocks/>
            </p:cNvSpPr>
            <p:nvPr/>
          </p:nvSpPr>
          <p:spPr bwMode="auto">
            <a:xfrm>
              <a:off x="1728" y="2697"/>
              <a:ext cx="575" cy="534"/>
            </a:xfrm>
            <a:custGeom>
              <a:avLst/>
              <a:gdLst>
                <a:gd name="T0" fmla="*/ 575 w 575"/>
                <a:gd name="T1" fmla="*/ 534 h 534"/>
                <a:gd name="T2" fmla="*/ 0 w 575"/>
                <a:gd name="T3" fmla="*/ 534 h 534"/>
                <a:gd name="T4" fmla="*/ 0 w 575"/>
                <a:gd name="T5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5" h="534">
                  <a:moveTo>
                    <a:pt x="575" y="534"/>
                  </a:moveTo>
                  <a:lnTo>
                    <a:pt x="0" y="53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E17E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20" name="Freeform 28"/>
            <p:cNvSpPr>
              <a:spLocks/>
            </p:cNvSpPr>
            <p:nvPr/>
          </p:nvSpPr>
          <p:spPr bwMode="auto">
            <a:xfrm>
              <a:off x="1685" y="2604"/>
              <a:ext cx="85" cy="135"/>
            </a:xfrm>
            <a:custGeom>
              <a:avLst/>
              <a:gdLst>
                <a:gd name="T0" fmla="*/ 5 w 10"/>
                <a:gd name="T1" fmla="*/ 13 h 16"/>
                <a:gd name="T2" fmla="*/ 0 w 10"/>
                <a:gd name="T3" fmla="*/ 16 h 16"/>
                <a:gd name="T4" fmla="*/ 0 w 10"/>
                <a:gd name="T5" fmla="*/ 16 h 16"/>
                <a:gd name="T6" fmla="*/ 3 w 10"/>
                <a:gd name="T7" fmla="*/ 8 h 16"/>
                <a:gd name="T8" fmla="*/ 5 w 10"/>
                <a:gd name="T9" fmla="*/ 0 h 16"/>
                <a:gd name="T10" fmla="*/ 7 w 10"/>
                <a:gd name="T11" fmla="*/ 8 h 16"/>
                <a:gd name="T12" fmla="*/ 10 w 10"/>
                <a:gd name="T13" fmla="*/ 16 h 16"/>
                <a:gd name="T14" fmla="*/ 10 w 10"/>
                <a:gd name="T15" fmla="*/ 16 h 16"/>
                <a:gd name="T16" fmla="*/ 5 w 10"/>
                <a:gd name="T1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6">
                  <a:moveTo>
                    <a:pt x="5" y="1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5"/>
                    <a:pt x="5" y="2"/>
                    <a:pt x="5" y="0"/>
                  </a:cubicBezTo>
                  <a:cubicBezTo>
                    <a:pt x="6" y="2"/>
                    <a:pt x="6" y="5"/>
                    <a:pt x="7" y="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E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21" name="Group 29"/>
          <p:cNvGrpSpPr>
            <a:grpSpLocks/>
          </p:cNvGrpSpPr>
          <p:nvPr/>
        </p:nvGrpSpPr>
        <p:grpSpPr bwMode="auto">
          <a:xfrm>
            <a:off x="7291917" y="1781175"/>
            <a:ext cx="1344083" cy="1290638"/>
            <a:chOff x="3445" y="1122"/>
            <a:chExt cx="635" cy="813"/>
          </a:xfrm>
        </p:grpSpPr>
        <p:sp>
          <p:nvSpPr>
            <p:cNvPr id="341022" name="Freeform 30"/>
            <p:cNvSpPr>
              <a:spLocks/>
            </p:cNvSpPr>
            <p:nvPr/>
          </p:nvSpPr>
          <p:spPr bwMode="auto">
            <a:xfrm>
              <a:off x="3547" y="1164"/>
              <a:ext cx="533" cy="771"/>
            </a:xfrm>
            <a:custGeom>
              <a:avLst/>
              <a:gdLst>
                <a:gd name="T0" fmla="*/ 0 w 533"/>
                <a:gd name="T1" fmla="*/ 0 h 771"/>
                <a:gd name="T2" fmla="*/ 533 w 533"/>
                <a:gd name="T3" fmla="*/ 0 h 771"/>
                <a:gd name="T4" fmla="*/ 533 w 533"/>
                <a:gd name="T5" fmla="*/ 771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3" h="771">
                  <a:moveTo>
                    <a:pt x="0" y="0"/>
                  </a:moveTo>
                  <a:lnTo>
                    <a:pt x="533" y="0"/>
                  </a:lnTo>
                  <a:lnTo>
                    <a:pt x="533" y="771"/>
                  </a:lnTo>
                </a:path>
              </a:pathLst>
            </a:custGeom>
            <a:noFill/>
            <a:ln w="12700">
              <a:solidFill>
                <a:srgbClr val="75BC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23" name="Freeform 31"/>
            <p:cNvSpPr>
              <a:spLocks/>
            </p:cNvSpPr>
            <p:nvPr/>
          </p:nvSpPr>
          <p:spPr bwMode="auto">
            <a:xfrm>
              <a:off x="3445" y="1122"/>
              <a:ext cx="136" cy="84"/>
            </a:xfrm>
            <a:custGeom>
              <a:avLst/>
              <a:gdLst>
                <a:gd name="T0" fmla="*/ 13 w 16"/>
                <a:gd name="T1" fmla="*/ 5 h 10"/>
                <a:gd name="T2" fmla="*/ 16 w 16"/>
                <a:gd name="T3" fmla="*/ 9 h 10"/>
                <a:gd name="T4" fmla="*/ 16 w 16"/>
                <a:gd name="T5" fmla="*/ 10 h 10"/>
                <a:gd name="T6" fmla="*/ 8 w 16"/>
                <a:gd name="T7" fmla="*/ 6 h 10"/>
                <a:gd name="T8" fmla="*/ 0 w 16"/>
                <a:gd name="T9" fmla="*/ 5 h 10"/>
                <a:gd name="T10" fmla="*/ 8 w 16"/>
                <a:gd name="T11" fmla="*/ 3 h 10"/>
                <a:gd name="T12" fmla="*/ 16 w 16"/>
                <a:gd name="T13" fmla="*/ 0 h 10"/>
                <a:gd name="T14" fmla="*/ 16 w 16"/>
                <a:gd name="T15" fmla="*/ 0 h 10"/>
                <a:gd name="T16" fmla="*/ 13 w 16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13" y="5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6"/>
                    <a:pt x="3" y="5"/>
                    <a:pt x="0" y="5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75B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24" name="Group 32"/>
          <p:cNvGrpSpPr>
            <a:grpSpLocks/>
          </p:cNvGrpSpPr>
          <p:nvPr/>
        </p:nvGrpSpPr>
        <p:grpSpPr bwMode="auto">
          <a:xfrm>
            <a:off x="7274985" y="2062163"/>
            <a:ext cx="1145116" cy="1009650"/>
            <a:chOff x="3437" y="1299"/>
            <a:chExt cx="541" cy="636"/>
          </a:xfrm>
        </p:grpSpPr>
        <p:sp>
          <p:nvSpPr>
            <p:cNvPr id="341025" name="Freeform 33"/>
            <p:cNvSpPr>
              <a:spLocks/>
            </p:cNvSpPr>
            <p:nvPr/>
          </p:nvSpPr>
          <p:spPr bwMode="auto">
            <a:xfrm>
              <a:off x="3437" y="1299"/>
              <a:ext cx="507" cy="534"/>
            </a:xfrm>
            <a:custGeom>
              <a:avLst/>
              <a:gdLst>
                <a:gd name="T0" fmla="*/ 0 w 507"/>
                <a:gd name="T1" fmla="*/ 0 h 534"/>
                <a:gd name="T2" fmla="*/ 507 w 507"/>
                <a:gd name="T3" fmla="*/ 0 h 534"/>
                <a:gd name="T4" fmla="*/ 507 w 507"/>
                <a:gd name="T5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7" h="534">
                  <a:moveTo>
                    <a:pt x="0" y="0"/>
                  </a:moveTo>
                  <a:lnTo>
                    <a:pt x="507" y="0"/>
                  </a:lnTo>
                  <a:lnTo>
                    <a:pt x="507" y="534"/>
                  </a:lnTo>
                </a:path>
              </a:pathLst>
            </a:custGeom>
            <a:noFill/>
            <a:ln w="12700">
              <a:solidFill>
                <a:srgbClr val="E17E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26" name="Freeform 34"/>
            <p:cNvSpPr>
              <a:spLocks/>
            </p:cNvSpPr>
            <p:nvPr/>
          </p:nvSpPr>
          <p:spPr bwMode="auto">
            <a:xfrm>
              <a:off x="3902" y="1799"/>
              <a:ext cx="76" cy="136"/>
            </a:xfrm>
            <a:custGeom>
              <a:avLst/>
              <a:gdLst>
                <a:gd name="T0" fmla="*/ 5 w 9"/>
                <a:gd name="T1" fmla="*/ 3 h 16"/>
                <a:gd name="T2" fmla="*/ 9 w 9"/>
                <a:gd name="T3" fmla="*/ 0 h 16"/>
                <a:gd name="T4" fmla="*/ 9 w 9"/>
                <a:gd name="T5" fmla="*/ 0 h 16"/>
                <a:gd name="T6" fmla="*/ 6 w 9"/>
                <a:gd name="T7" fmla="*/ 8 h 16"/>
                <a:gd name="T8" fmla="*/ 5 w 9"/>
                <a:gd name="T9" fmla="*/ 16 h 16"/>
                <a:gd name="T10" fmla="*/ 3 w 9"/>
                <a:gd name="T11" fmla="*/ 8 h 16"/>
                <a:gd name="T12" fmla="*/ 0 w 9"/>
                <a:gd name="T13" fmla="*/ 0 h 16"/>
                <a:gd name="T14" fmla="*/ 0 w 9"/>
                <a:gd name="T15" fmla="*/ 0 h 16"/>
                <a:gd name="T16" fmla="*/ 5 w 9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1"/>
                    <a:pt x="5" y="14"/>
                    <a:pt x="5" y="16"/>
                  </a:cubicBezTo>
                  <a:cubicBezTo>
                    <a:pt x="4" y="14"/>
                    <a:pt x="3" y="11"/>
                    <a:pt x="3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E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27" name="Group 35"/>
          <p:cNvGrpSpPr>
            <a:grpSpLocks/>
          </p:cNvGrpSpPr>
          <p:nvPr/>
        </p:nvGrpSpPr>
        <p:grpSpPr bwMode="auto">
          <a:xfrm>
            <a:off x="7291918" y="4119563"/>
            <a:ext cx="1416049" cy="1223962"/>
            <a:chOff x="3445" y="2595"/>
            <a:chExt cx="669" cy="771"/>
          </a:xfrm>
        </p:grpSpPr>
        <p:sp>
          <p:nvSpPr>
            <p:cNvPr id="341028" name="Freeform 36"/>
            <p:cNvSpPr>
              <a:spLocks/>
            </p:cNvSpPr>
            <p:nvPr/>
          </p:nvSpPr>
          <p:spPr bwMode="auto">
            <a:xfrm>
              <a:off x="3445" y="2697"/>
              <a:ext cx="635" cy="669"/>
            </a:xfrm>
            <a:custGeom>
              <a:avLst/>
              <a:gdLst>
                <a:gd name="T0" fmla="*/ 0 w 635"/>
                <a:gd name="T1" fmla="*/ 669 h 669"/>
                <a:gd name="T2" fmla="*/ 635 w 635"/>
                <a:gd name="T3" fmla="*/ 669 h 669"/>
                <a:gd name="T4" fmla="*/ 635 w 635"/>
                <a:gd name="T5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5" h="669">
                  <a:moveTo>
                    <a:pt x="0" y="669"/>
                  </a:moveTo>
                  <a:lnTo>
                    <a:pt x="635" y="669"/>
                  </a:lnTo>
                  <a:lnTo>
                    <a:pt x="635" y="0"/>
                  </a:lnTo>
                </a:path>
              </a:pathLst>
            </a:custGeom>
            <a:noFill/>
            <a:ln w="12700">
              <a:solidFill>
                <a:srgbClr val="75BC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29" name="Freeform 37"/>
            <p:cNvSpPr>
              <a:spLocks/>
            </p:cNvSpPr>
            <p:nvPr/>
          </p:nvSpPr>
          <p:spPr bwMode="auto">
            <a:xfrm>
              <a:off x="4037" y="2595"/>
              <a:ext cx="77" cy="136"/>
            </a:xfrm>
            <a:custGeom>
              <a:avLst/>
              <a:gdLst>
                <a:gd name="T0" fmla="*/ 5 w 9"/>
                <a:gd name="T1" fmla="*/ 14 h 16"/>
                <a:gd name="T2" fmla="*/ 0 w 9"/>
                <a:gd name="T3" fmla="*/ 16 h 16"/>
                <a:gd name="T4" fmla="*/ 0 w 9"/>
                <a:gd name="T5" fmla="*/ 16 h 16"/>
                <a:gd name="T6" fmla="*/ 3 w 9"/>
                <a:gd name="T7" fmla="*/ 8 h 16"/>
                <a:gd name="T8" fmla="*/ 5 w 9"/>
                <a:gd name="T9" fmla="*/ 0 h 16"/>
                <a:gd name="T10" fmla="*/ 6 w 9"/>
                <a:gd name="T11" fmla="*/ 8 h 16"/>
                <a:gd name="T12" fmla="*/ 9 w 9"/>
                <a:gd name="T13" fmla="*/ 16 h 16"/>
                <a:gd name="T14" fmla="*/ 9 w 9"/>
                <a:gd name="T15" fmla="*/ 16 h 16"/>
                <a:gd name="T16" fmla="*/ 5 w 9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5" y="14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4" y="3"/>
                    <a:pt x="5" y="0"/>
                  </a:cubicBezTo>
                  <a:cubicBezTo>
                    <a:pt x="5" y="3"/>
                    <a:pt x="6" y="6"/>
                    <a:pt x="6" y="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lnTo>
                    <a:pt x="5" y="14"/>
                  </a:lnTo>
                  <a:close/>
                </a:path>
              </a:pathLst>
            </a:custGeom>
            <a:solidFill>
              <a:srgbClr val="75B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grpSp>
        <p:nvGrpSpPr>
          <p:cNvPr id="341030" name="Group 38"/>
          <p:cNvGrpSpPr>
            <a:grpSpLocks/>
          </p:cNvGrpSpPr>
          <p:nvPr/>
        </p:nvGrpSpPr>
        <p:grpSpPr bwMode="auto">
          <a:xfrm>
            <a:off x="7291917" y="4119564"/>
            <a:ext cx="1056216" cy="1076325"/>
            <a:chOff x="3445" y="2595"/>
            <a:chExt cx="499" cy="678"/>
          </a:xfrm>
        </p:grpSpPr>
        <p:sp>
          <p:nvSpPr>
            <p:cNvPr id="341031" name="Freeform 39"/>
            <p:cNvSpPr>
              <a:spLocks/>
            </p:cNvSpPr>
            <p:nvPr/>
          </p:nvSpPr>
          <p:spPr bwMode="auto">
            <a:xfrm>
              <a:off x="3547" y="2595"/>
              <a:ext cx="397" cy="636"/>
            </a:xfrm>
            <a:custGeom>
              <a:avLst/>
              <a:gdLst>
                <a:gd name="T0" fmla="*/ 0 w 397"/>
                <a:gd name="T1" fmla="*/ 636 h 636"/>
                <a:gd name="T2" fmla="*/ 397 w 397"/>
                <a:gd name="T3" fmla="*/ 636 h 636"/>
                <a:gd name="T4" fmla="*/ 397 w 397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7" h="636">
                  <a:moveTo>
                    <a:pt x="0" y="636"/>
                  </a:moveTo>
                  <a:lnTo>
                    <a:pt x="397" y="636"/>
                  </a:lnTo>
                  <a:lnTo>
                    <a:pt x="397" y="0"/>
                  </a:lnTo>
                </a:path>
              </a:pathLst>
            </a:custGeom>
            <a:noFill/>
            <a:ln w="12700">
              <a:solidFill>
                <a:srgbClr val="E17E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32" name="Freeform 40"/>
            <p:cNvSpPr>
              <a:spLocks/>
            </p:cNvSpPr>
            <p:nvPr/>
          </p:nvSpPr>
          <p:spPr bwMode="auto">
            <a:xfrm>
              <a:off x="3445" y="3188"/>
              <a:ext cx="136" cy="85"/>
            </a:xfrm>
            <a:custGeom>
              <a:avLst/>
              <a:gdLst>
                <a:gd name="T0" fmla="*/ 13 w 16"/>
                <a:gd name="T1" fmla="*/ 5 h 10"/>
                <a:gd name="T2" fmla="*/ 16 w 16"/>
                <a:gd name="T3" fmla="*/ 10 h 10"/>
                <a:gd name="T4" fmla="*/ 16 w 16"/>
                <a:gd name="T5" fmla="*/ 10 h 10"/>
                <a:gd name="T6" fmla="*/ 8 w 16"/>
                <a:gd name="T7" fmla="*/ 7 h 10"/>
                <a:gd name="T8" fmla="*/ 0 w 16"/>
                <a:gd name="T9" fmla="*/ 5 h 10"/>
                <a:gd name="T10" fmla="*/ 8 w 16"/>
                <a:gd name="T11" fmla="*/ 3 h 10"/>
                <a:gd name="T12" fmla="*/ 16 w 16"/>
                <a:gd name="T13" fmla="*/ 0 h 10"/>
                <a:gd name="T14" fmla="*/ 16 w 16"/>
                <a:gd name="T15" fmla="*/ 0 h 10"/>
                <a:gd name="T16" fmla="*/ 13 w 16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13" y="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6"/>
                    <a:pt x="3" y="6"/>
                    <a:pt x="0" y="5"/>
                  </a:cubicBezTo>
                  <a:cubicBezTo>
                    <a:pt x="3" y="4"/>
                    <a:pt x="6" y="4"/>
                    <a:pt x="8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E17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</p:grpSp>
      <p:sp>
        <p:nvSpPr>
          <p:cNvPr id="341033" name="Line 41"/>
          <p:cNvSpPr>
            <a:spLocks noChangeShapeType="1"/>
          </p:cNvSpPr>
          <p:nvPr/>
        </p:nvSpPr>
        <p:spPr bwMode="auto">
          <a:xfrm>
            <a:off x="7471834" y="5719764"/>
            <a:ext cx="357717" cy="1587"/>
          </a:xfrm>
          <a:prstGeom prst="line">
            <a:avLst/>
          </a:prstGeom>
          <a:noFill/>
          <a:ln w="12700">
            <a:solidFill>
              <a:srgbClr val="E17E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41034" name="Freeform 42"/>
          <p:cNvSpPr>
            <a:spLocks/>
          </p:cNvSpPr>
          <p:nvPr/>
        </p:nvSpPr>
        <p:spPr bwMode="auto">
          <a:xfrm>
            <a:off x="7757584" y="5653089"/>
            <a:ext cx="287867" cy="134937"/>
          </a:xfrm>
          <a:custGeom>
            <a:avLst/>
            <a:gdLst>
              <a:gd name="T0" fmla="*/ 3 w 16"/>
              <a:gd name="T1" fmla="*/ 5 h 10"/>
              <a:gd name="T2" fmla="*/ 0 w 16"/>
              <a:gd name="T3" fmla="*/ 0 h 10"/>
              <a:gd name="T4" fmla="*/ 0 w 16"/>
              <a:gd name="T5" fmla="*/ 0 h 10"/>
              <a:gd name="T6" fmla="*/ 8 w 16"/>
              <a:gd name="T7" fmla="*/ 3 h 10"/>
              <a:gd name="T8" fmla="*/ 16 w 16"/>
              <a:gd name="T9" fmla="*/ 5 h 10"/>
              <a:gd name="T10" fmla="*/ 8 w 16"/>
              <a:gd name="T11" fmla="*/ 7 h 10"/>
              <a:gd name="T12" fmla="*/ 0 w 16"/>
              <a:gd name="T13" fmla="*/ 10 h 10"/>
              <a:gd name="T14" fmla="*/ 0 w 16"/>
              <a:gd name="T15" fmla="*/ 10 h 10"/>
              <a:gd name="T16" fmla="*/ 3 w 16"/>
              <a:gd name="T1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0">
                <a:moveTo>
                  <a:pt x="3" y="5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3"/>
                  <a:pt x="8" y="3"/>
                  <a:pt x="8" y="3"/>
                </a:cubicBezTo>
                <a:cubicBezTo>
                  <a:pt x="10" y="4"/>
                  <a:pt x="13" y="4"/>
                  <a:pt x="16" y="5"/>
                </a:cubicBezTo>
                <a:cubicBezTo>
                  <a:pt x="13" y="6"/>
                  <a:pt x="10" y="6"/>
                  <a:pt x="8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lnTo>
                  <a:pt x="3" y="5"/>
                </a:lnTo>
                <a:close/>
              </a:path>
            </a:pathLst>
          </a:custGeom>
          <a:solidFill>
            <a:srgbClr val="E17E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41035" name="Line 43"/>
          <p:cNvSpPr>
            <a:spLocks noChangeShapeType="1"/>
          </p:cNvSpPr>
          <p:nvPr/>
        </p:nvSpPr>
        <p:spPr bwMode="auto">
          <a:xfrm>
            <a:off x="7471834" y="6110289"/>
            <a:ext cx="357717" cy="1587"/>
          </a:xfrm>
          <a:prstGeom prst="line">
            <a:avLst/>
          </a:prstGeom>
          <a:noFill/>
          <a:ln w="12700">
            <a:solidFill>
              <a:srgbClr val="75BC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41036" name="Freeform 44"/>
          <p:cNvSpPr>
            <a:spLocks/>
          </p:cNvSpPr>
          <p:nvPr/>
        </p:nvSpPr>
        <p:spPr bwMode="auto">
          <a:xfrm>
            <a:off x="7757584" y="6042025"/>
            <a:ext cx="287867" cy="134938"/>
          </a:xfrm>
          <a:custGeom>
            <a:avLst/>
            <a:gdLst>
              <a:gd name="T0" fmla="*/ 3 w 16"/>
              <a:gd name="T1" fmla="*/ 5 h 10"/>
              <a:gd name="T2" fmla="*/ 0 w 16"/>
              <a:gd name="T3" fmla="*/ 0 h 10"/>
              <a:gd name="T4" fmla="*/ 0 w 16"/>
              <a:gd name="T5" fmla="*/ 0 h 10"/>
              <a:gd name="T6" fmla="*/ 8 w 16"/>
              <a:gd name="T7" fmla="*/ 3 h 10"/>
              <a:gd name="T8" fmla="*/ 16 w 16"/>
              <a:gd name="T9" fmla="*/ 5 h 10"/>
              <a:gd name="T10" fmla="*/ 8 w 16"/>
              <a:gd name="T11" fmla="*/ 7 h 10"/>
              <a:gd name="T12" fmla="*/ 0 w 16"/>
              <a:gd name="T13" fmla="*/ 10 h 10"/>
              <a:gd name="T14" fmla="*/ 0 w 16"/>
              <a:gd name="T15" fmla="*/ 10 h 10"/>
              <a:gd name="T16" fmla="*/ 3 w 16"/>
              <a:gd name="T17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10">
                <a:moveTo>
                  <a:pt x="3" y="5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3"/>
                  <a:pt x="8" y="3"/>
                  <a:pt x="8" y="3"/>
                </a:cubicBezTo>
                <a:cubicBezTo>
                  <a:pt x="10" y="4"/>
                  <a:pt x="13" y="5"/>
                  <a:pt x="16" y="5"/>
                </a:cubicBezTo>
                <a:cubicBezTo>
                  <a:pt x="13" y="6"/>
                  <a:pt x="10" y="6"/>
                  <a:pt x="8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lnTo>
                  <a:pt x="3" y="5"/>
                </a:lnTo>
                <a:close/>
              </a:path>
            </a:pathLst>
          </a:custGeom>
          <a:solidFill>
            <a:srgbClr val="75BC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ms-MY"/>
          </a:p>
        </p:txBody>
      </p:sp>
      <p:sp>
        <p:nvSpPr>
          <p:cNvPr id="341037" name="Rectangle 45"/>
          <p:cNvSpPr>
            <a:spLocks noChangeArrowheads="1"/>
          </p:cNvSpPr>
          <p:nvPr/>
        </p:nvSpPr>
        <p:spPr bwMode="auto">
          <a:xfrm>
            <a:off x="7681384" y="1674813"/>
            <a:ext cx="5033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Spending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38" name="Group 46"/>
          <p:cNvGrpSpPr>
            <a:grpSpLocks/>
          </p:cNvGrpSpPr>
          <p:nvPr/>
        </p:nvGrpSpPr>
        <p:grpSpPr bwMode="auto">
          <a:xfrm>
            <a:off x="7382934" y="2062162"/>
            <a:ext cx="567267" cy="479424"/>
            <a:chOff x="3488" y="1299"/>
            <a:chExt cx="268" cy="302"/>
          </a:xfrm>
        </p:grpSpPr>
        <p:sp>
          <p:nvSpPr>
            <p:cNvPr id="341039" name="Rectangle 47"/>
            <p:cNvSpPr>
              <a:spLocks noChangeArrowheads="1"/>
            </p:cNvSpPr>
            <p:nvPr/>
          </p:nvSpPr>
          <p:spPr bwMode="auto">
            <a:xfrm>
              <a:off x="3488" y="1299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Goods and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40" name="Rectangle 48"/>
            <p:cNvSpPr>
              <a:spLocks noChangeArrowheads="1"/>
            </p:cNvSpPr>
            <p:nvPr/>
          </p:nvSpPr>
          <p:spPr bwMode="auto">
            <a:xfrm>
              <a:off x="3488" y="1401"/>
              <a:ext cx="19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services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41" name="Rectangle 49"/>
            <p:cNvSpPr>
              <a:spLocks noChangeArrowheads="1"/>
            </p:cNvSpPr>
            <p:nvPr/>
          </p:nvSpPr>
          <p:spPr bwMode="auto">
            <a:xfrm>
              <a:off x="3488" y="15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bought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1042" name="Rectangle 50"/>
          <p:cNvSpPr>
            <a:spLocks noChangeArrowheads="1"/>
          </p:cNvSpPr>
          <p:nvPr/>
        </p:nvSpPr>
        <p:spPr bwMode="auto">
          <a:xfrm>
            <a:off x="4085167" y="1682750"/>
            <a:ext cx="4600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Revenue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43" name="Group 51"/>
          <p:cNvGrpSpPr>
            <a:grpSpLocks/>
          </p:cNvGrpSpPr>
          <p:nvPr/>
        </p:nvGrpSpPr>
        <p:grpSpPr bwMode="auto">
          <a:xfrm>
            <a:off x="3998384" y="2070102"/>
            <a:ext cx="643466" cy="479426"/>
            <a:chOff x="1889" y="1304"/>
            <a:chExt cx="304" cy="302"/>
          </a:xfrm>
        </p:grpSpPr>
        <p:sp>
          <p:nvSpPr>
            <p:cNvPr id="341044" name="Rectangle 52"/>
            <p:cNvSpPr>
              <a:spLocks noChangeArrowheads="1"/>
            </p:cNvSpPr>
            <p:nvPr/>
          </p:nvSpPr>
          <p:spPr bwMode="auto">
            <a:xfrm>
              <a:off x="1889" y="1304"/>
              <a:ext cx="16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Goods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45" name="Rectangle 53"/>
            <p:cNvSpPr>
              <a:spLocks noChangeArrowheads="1"/>
            </p:cNvSpPr>
            <p:nvPr/>
          </p:nvSpPr>
          <p:spPr bwMode="auto">
            <a:xfrm>
              <a:off x="1889" y="1406"/>
              <a:ext cx="30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and services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46" name="Rectangle 54"/>
            <p:cNvSpPr>
              <a:spLocks noChangeArrowheads="1"/>
            </p:cNvSpPr>
            <p:nvPr/>
          </p:nvSpPr>
          <p:spPr bwMode="auto">
            <a:xfrm>
              <a:off x="1889" y="1509"/>
              <a:ext cx="10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sold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41047" name="Group 55"/>
          <p:cNvGrpSpPr>
            <a:grpSpLocks/>
          </p:cNvGrpSpPr>
          <p:nvPr/>
        </p:nvGrpSpPr>
        <p:grpSpPr bwMode="auto">
          <a:xfrm>
            <a:off x="7399869" y="4773606"/>
            <a:ext cx="632884" cy="317499"/>
            <a:chOff x="3496" y="3007"/>
            <a:chExt cx="299" cy="200"/>
          </a:xfrm>
        </p:grpSpPr>
        <p:sp>
          <p:nvSpPr>
            <p:cNvPr id="341048" name="Rectangle 56"/>
            <p:cNvSpPr>
              <a:spLocks noChangeArrowheads="1"/>
            </p:cNvSpPr>
            <p:nvPr/>
          </p:nvSpPr>
          <p:spPr bwMode="auto">
            <a:xfrm>
              <a:off x="3496" y="3007"/>
              <a:ext cx="2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Labor, land,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49" name="Rectangle 57"/>
            <p:cNvSpPr>
              <a:spLocks noChangeArrowheads="1"/>
            </p:cNvSpPr>
            <p:nvPr/>
          </p:nvSpPr>
          <p:spPr bwMode="auto">
            <a:xfrm>
              <a:off x="3514" y="3110"/>
              <a:ext cx="2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and capital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1050" name="Rectangle 58"/>
          <p:cNvSpPr>
            <a:spLocks noChangeArrowheads="1"/>
          </p:cNvSpPr>
          <p:nvPr/>
        </p:nvSpPr>
        <p:spPr bwMode="auto">
          <a:xfrm>
            <a:off x="7497233" y="5356225"/>
            <a:ext cx="39433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Income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1" name="Rectangle 59"/>
          <p:cNvSpPr>
            <a:spLocks noChangeArrowheads="1"/>
          </p:cNvSpPr>
          <p:nvPr/>
        </p:nvSpPr>
        <p:spPr bwMode="auto">
          <a:xfrm>
            <a:off x="8130118" y="5621339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2" name="Rectangle 60"/>
          <p:cNvSpPr>
            <a:spLocks noChangeArrowheads="1"/>
          </p:cNvSpPr>
          <p:nvPr/>
        </p:nvSpPr>
        <p:spPr bwMode="auto">
          <a:xfrm>
            <a:off x="8212667" y="5653088"/>
            <a:ext cx="85921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= Flow of inputs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3" name="Rectangle 61"/>
          <p:cNvSpPr>
            <a:spLocks noChangeArrowheads="1"/>
          </p:cNvSpPr>
          <p:nvPr/>
        </p:nvSpPr>
        <p:spPr bwMode="auto">
          <a:xfrm>
            <a:off x="7990418" y="5784851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4" name="Rectangle 62"/>
          <p:cNvSpPr>
            <a:spLocks noChangeArrowheads="1"/>
          </p:cNvSpPr>
          <p:nvPr/>
        </p:nvSpPr>
        <p:spPr bwMode="auto">
          <a:xfrm>
            <a:off x="8360834" y="5816600"/>
            <a:ext cx="63318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and outputs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5" name="Rectangle 63"/>
          <p:cNvSpPr>
            <a:spLocks noChangeArrowheads="1"/>
          </p:cNvSpPr>
          <p:nvPr/>
        </p:nvSpPr>
        <p:spPr bwMode="auto">
          <a:xfrm>
            <a:off x="8130118" y="5980114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56" name="Rectangle 64"/>
          <p:cNvSpPr>
            <a:spLocks noChangeArrowheads="1"/>
          </p:cNvSpPr>
          <p:nvPr/>
        </p:nvSpPr>
        <p:spPr bwMode="auto">
          <a:xfrm>
            <a:off x="8212668" y="6011863"/>
            <a:ext cx="862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= Flow of dollars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57" name="Group 65"/>
          <p:cNvGrpSpPr>
            <a:grpSpLocks/>
          </p:cNvGrpSpPr>
          <p:nvPr/>
        </p:nvGrpSpPr>
        <p:grpSpPr bwMode="auto">
          <a:xfrm>
            <a:off x="3833283" y="4806959"/>
            <a:ext cx="582083" cy="315913"/>
            <a:chOff x="1811" y="3028"/>
            <a:chExt cx="275" cy="199"/>
          </a:xfrm>
        </p:grpSpPr>
        <p:sp>
          <p:nvSpPr>
            <p:cNvPr id="341058" name="Rectangle 66"/>
            <p:cNvSpPr>
              <a:spLocks noChangeArrowheads="1"/>
            </p:cNvSpPr>
            <p:nvPr/>
          </p:nvSpPr>
          <p:spPr bwMode="auto">
            <a:xfrm>
              <a:off x="1821" y="3028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Factors of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59" name="Rectangle 67"/>
            <p:cNvSpPr>
              <a:spLocks noChangeArrowheads="1"/>
            </p:cNvSpPr>
            <p:nvPr/>
          </p:nvSpPr>
          <p:spPr bwMode="auto">
            <a:xfrm>
              <a:off x="1811" y="3130"/>
              <a:ext cx="27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production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grpSp>
        <p:nvGrpSpPr>
          <p:cNvPr id="341060" name="Group 68"/>
          <p:cNvGrpSpPr>
            <a:grpSpLocks/>
          </p:cNvGrpSpPr>
          <p:nvPr/>
        </p:nvGrpSpPr>
        <p:grpSpPr bwMode="auto">
          <a:xfrm>
            <a:off x="3492503" y="5356234"/>
            <a:ext cx="670984" cy="315913"/>
            <a:chOff x="1650" y="3374"/>
            <a:chExt cx="317" cy="199"/>
          </a:xfrm>
        </p:grpSpPr>
        <p:sp>
          <p:nvSpPr>
            <p:cNvPr id="341061" name="Rectangle 69"/>
            <p:cNvSpPr>
              <a:spLocks noChangeArrowheads="1"/>
            </p:cNvSpPr>
            <p:nvPr/>
          </p:nvSpPr>
          <p:spPr bwMode="auto">
            <a:xfrm>
              <a:off x="1650" y="3374"/>
              <a:ext cx="3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Wages, rent,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62" name="Rectangle 70"/>
            <p:cNvSpPr>
              <a:spLocks noChangeArrowheads="1"/>
            </p:cNvSpPr>
            <p:nvPr/>
          </p:nvSpPr>
          <p:spPr bwMode="auto">
            <a:xfrm>
              <a:off x="1650" y="3476"/>
              <a:ext cx="24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and profit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1063" name="Rectangle 71"/>
          <p:cNvSpPr>
            <a:spLocks noChangeArrowheads="1"/>
          </p:cNvSpPr>
          <p:nvPr/>
        </p:nvSpPr>
        <p:spPr bwMode="auto">
          <a:xfrm>
            <a:off x="2950634" y="3535364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64" name="Rectangle 72"/>
          <p:cNvSpPr>
            <a:spLocks noChangeArrowheads="1"/>
          </p:cNvSpPr>
          <p:nvPr/>
        </p:nvSpPr>
        <p:spPr bwMode="auto">
          <a:xfrm>
            <a:off x="2891367" y="3697289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65" name="Rectangle 73"/>
          <p:cNvSpPr>
            <a:spLocks noChangeArrowheads="1"/>
          </p:cNvSpPr>
          <p:nvPr/>
        </p:nvSpPr>
        <p:spPr bwMode="auto">
          <a:xfrm>
            <a:off x="2950634" y="3860801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66" name="Rectangle 74"/>
          <p:cNvSpPr>
            <a:spLocks noChangeArrowheads="1"/>
          </p:cNvSpPr>
          <p:nvPr/>
        </p:nvSpPr>
        <p:spPr bwMode="auto">
          <a:xfrm>
            <a:off x="2891367" y="4022726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67" name="Group 75"/>
          <p:cNvGrpSpPr>
            <a:grpSpLocks/>
          </p:cNvGrpSpPr>
          <p:nvPr/>
        </p:nvGrpSpPr>
        <p:grpSpPr bwMode="auto">
          <a:xfrm>
            <a:off x="2421467" y="3071813"/>
            <a:ext cx="2203451" cy="1035050"/>
            <a:chOff x="1144" y="1935"/>
            <a:chExt cx="1041" cy="652"/>
          </a:xfrm>
        </p:grpSpPr>
        <p:sp>
          <p:nvSpPr>
            <p:cNvPr id="341068" name="Rectangle 76"/>
            <p:cNvSpPr>
              <a:spLocks noChangeArrowheads="1"/>
            </p:cNvSpPr>
            <p:nvPr/>
          </p:nvSpPr>
          <p:spPr bwMode="auto">
            <a:xfrm>
              <a:off x="1144" y="1935"/>
              <a:ext cx="1041" cy="652"/>
            </a:xfrm>
            <a:prstGeom prst="rect">
              <a:avLst/>
            </a:prstGeom>
            <a:solidFill>
              <a:srgbClr val="B4D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69" name="Rectangle 77"/>
            <p:cNvSpPr>
              <a:spLocks noChangeArrowheads="1"/>
            </p:cNvSpPr>
            <p:nvPr/>
          </p:nvSpPr>
          <p:spPr bwMode="auto">
            <a:xfrm>
              <a:off x="1540" y="2028"/>
              <a:ext cx="16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FIRMS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70" name="Rectangle 78"/>
            <p:cNvSpPr>
              <a:spLocks noChangeArrowheads="1"/>
            </p:cNvSpPr>
            <p:nvPr/>
          </p:nvSpPr>
          <p:spPr bwMode="auto">
            <a:xfrm>
              <a:off x="1352" y="2131"/>
              <a:ext cx="43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Produce and sell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71" name="Rectangle 79"/>
            <p:cNvSpPr>
              <a:spLocks noChangeArrowheads="1"/>
            </p:cNvSpPr>
            <p:nvPr/>
          </p:nvSpPr>
          <p:spPr bwMode="auto">
            <a:xfrm>
              <a:off x="1380" y="2233"/>
              <a:ext cx="4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goods and services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72" name="Rectangle 80"/>
            <p:cNvSpPr>
              <a:spLocks noChangeArrowheads="1"/>
            </p:cNvSpPr>
            <p:nvPr/>
          </p:nvSpPr>
          <p:spPr bwMode="auto">
            <a:xfrm>
              <a:off x="1352" y="2336"/>
              <a:ext cx="5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Hire and use factors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73" name="Rectangle 81"/>
            <p:cNvSpPr>
              <a:spLocks noChangeArrowheads="1"/>
            </p:cNvSpPr>
            <p:nvPr/>
          </p:nvSpPr>
          <p:spPr bwMode="auto">
            <a:xfrm>
              <a:off x="1380" y="2438"/>
              <a:ext cx="3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of production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1074" name="Rectangle 82"/>
          <p:cNvSpPr>
            <a:spLocks noChangeArrowheads="1"/>
          </p:cNvSpPr>
          <p:nvPr/>
        </p:nvSpPr>
        <p:spPr bwMode="auto">
          <a:xfrm>
            <a:off x="7463367" y="3535364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75" name="Rectangle 83"/>
          <p:cNvSpPr>
            <a:spLocks noChangeArrowheads="1"/>
          </p:cNvSpPr>
          <p:nvPr/>
        </p:nvSpPr>
        <p:spPr bwMode="auto">
          <a:xfrm>
            <a:off x="7404100" y="3697289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76" name="Rectangle 84"/>
          <p:cNvSpPr>
            <a:spLocks noChangeArrowheads="1"/>
          </p:cNvSpPr>
          <p:nvPr/>
        </p:nvSpPr>
        <p:spPr bwMode="auto">
          <a:xfrm>
            <a:off x="7463367" y="3860801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77" name="Rectangle 85"/>
          <p:cNvSpPr>
            <a:spLocks noChangeArrowheads="1"/>
          </p:cNvSpPr>
          <p:nvPr/>
        </p:nvSpPr>
        <p:spPr bwMode="auto">
          <a:xfrm>
            <a:off x="7404100" y="4022726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78" name="Group 86"/>
          <p:cNvGrpSpPr>
            <a:grpSpLocks/>
          </p:cNvGrpSpPr>
          <p:nvPr/>
        </p:nvGrpSpPr>
        <p:grpSpPr bwMode="auto">
          <a:xfrm>
            <a:off x="7382934" y="3071813"/>
            <a:ext cx="2201333" cy="1035050"/>
            <a:chOff x="3488" y="1935"/>
            <a:chExt cx="1040" cy="652"/>
          </a:xfrm>
        </p:grpSpPr>
        <p:sp>
          <p:nvSpPr>
            <p:cNvPr id="341079" name="Rectangle 87"/>
            <p:cNvSpPr>
              <a:spLocks noChangeArrowheads="1"/>
            </p:cNvSpPr>
            <p:nvPr/>
          </p:nvSpPr>
          <p:spPr bwMode="auto">
            <a:xfrm>
              <a:off x="3488" y="1935"/>
              <a:ext cx="1040" cy="652"/>
            </a:xfrm>
            <a:prstGeom prst="rect">
              <a:avLst/>
            </a:prstGeom>
            <a:solidFill>
              <a:srgbClr val="B4D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80" name="Rectangle 88"/>
            <p:cNvSpPr>
              <a:spLocks noChangeArrowheads="1"/>
            </p:cNvSpPr>
            <p:nvPr/>
          </p:nvSpPr>
          <p:spPr bwMode="auto">
            <a:xfrm>
              <a:off x="3667" y="2127"/>
              <a:ext cx="46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Buy and consume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81" name="Rectangle 89"/>
            <p:cNvSpPr>
              <a:spLocks noChangeArrowheads="1"/>
            </p:cNvSpPr>
            <p:nvPr/>
          </p:nvSpPr>
          <p:spPr bwMode="auto">
            <a:xfrm>
              <a:off x="3699" y="2229"/>
              <a:ext cx="4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goods and services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82" name="Rectangle 90"/>
            <p:cNvSpPr>
              <a:spLocks noChangeArrowheads="1"/>
            </p:cNvSpPr>
            <p:nvPr/>
          </p:nvSpPr>
          <p:spPr bwMode="auto">
            <a:xfrm>
              <a:off x="3667" y="2332"/>
              <a:ext cx="53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Own and sell factors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83" name="Rectangle 91"/>
            <p:cNvSpPr>
              <a:spLocks noChangeArrowheads="1"/>
            </p:cNvSpPr>
            <p:nvPr/>
          </p:nvSpPr>
          <p:spPr bwMode="auto">
            <a:xfrm>
              <a:off x="3699" y="2434"/>
              <a:ext cx="33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of production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84" name="Rectangle 92"/>
            <p:cNvSpPr>
              <a:spLocks noChangeArrowheads="1"/>
            </p:cNvSpPr>
            <p:nvPr/>
          </p:nvSpPr>
          <p:spPr bwMode="auto">
            <a:xfrm>
              <a:off x="3728" y="2024"/>
              <a:ext cx="3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HOUSEHOLDS</a:t>
              </a:r>
              <a:endParaRPr lang="en-US" sz="2400" i="0">
                <a:latin typeface="Times New Roman" pitchFamily="18" charset="0"/>
              </a:endParaRPr>
            </a:p>
          </p:txBody>
        </p:sp>
      </p:grpSp>
      <p:sp>
        <p:nvSpPr>
          <p:cNvPr id="341085" name="Rectangle 93"/>
          <p:cNvSpPr>
            <a:spLocks noChangeArrowheads="1"/>
          </p:cNvSpPr>
          <p:nvPr/>
        </p:nvSpPr>
        <p:spPr bwMode="auto">
          <a:xfrm>
            <a:off x="5446185" y="5348289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86" name="Rectangle 94"/>
          <p:cNvSpPr>
            <a:spLocks noChangeArrowheads="1"/>
          </p:cNvSpPr>
          <p:nvPr/>
        </p:nvSpPr>
        <p:spPr bwMode="auto">
          <a:xfrm>
            <a:off x="5446185" y="5511801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87" name="Group 95"/>
          <p:cNvGrpSpPr>
            <a:grpSpLocks/>
          </p:cNvGrpSpPr>
          <p:nvPr/>
        </p:nvGrpSpPr>
        <p:grpSpPr bwMode="auto">
          <a:xfrm>
            <a:off x="4874684" y="4591050"/>
            <a:ext cx="2436283" cy="1290638"/>
            <a:chOff x="2303" y="2892"/>
            <a:chExt cx="1151" cy="813"/>
          </a:xfrm>
        </p:grpSpPr>
        <p:sp>
          <p:nvSpPr>
            <p:cNvPr id="341088" name="Oval 96"/>
            <p:cNvSpPr>
              <a:spLocks noChangeArrowheads="1"/>
            </p:cNvSpPr>
            <p:nvPr/>
          </p:nvSpPr>
          <p:spPr bwMode="auto">
            <a:xfrm>
              <a:off x="2303" y="2892"/>
              <a:ext cx="1151" cy="813"/>
            </a:xfrm>
            <a:prstGeom prst="ellipse">
              <a:avLst/>
            </a:prstGeom>
            <a:solidFill>
              <a:srgbClr val="FA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89" name="Rectangle 97"/>
            <p:cNvSpPr>
              <a:spLocks noChangeArrowheads="1"/>
            </p:cNvSpPr>
            <p:nvPr/>
          </p:nvSpPr>
          <p:spPr bwMode="auto">
            <a:xfrm>
              <a:off x="2668" y="3369"/>
              <a:ext cx="41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Households sell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090" name="Rectangle 98"/>
            <p:cNvSpPr>
              <a:spLocks noChangeArrowheads="1"/>
            </p:cNvSpPr>
            <p:nvPr/>
          </p:nvSpPr>
          <p:spPr bwMode="auto">
            <a:xfrm>
              <a:off x="2668" y="3472"/>
              <a:ext cx="27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Firms buy</a:t>
              </a:r>
              <a:endParaRPr lang="en-US" sz="2400" i="0">
                <a:latin typeface="Times New Roman" pitchFamily="18" charset="0"/>
              </a:endParaRPr>
            </a:p>
          </p:txBody>
        </p:sp>
        <p:grpSp>
          <p:nvGrpSpPr>
            <p:cNvPr id="341091" name="Group 99"/>
            <p:cNvGrpSpPr>
              <a:grpSpLocks/>
            </p:cNvGrpSpPr>
            <p:nvPr/>
          </p:nvGrpSpPr>
          <p:grpSpPr bwMode="auto">
            <a:xfrm>
              <a:off x="2341" y="3035"/>
              <a:ext cx="716" cy="302"/>
              <a:chOff x="2339" y="3004"/>
              <a:chExt cx="716" cy="302"/>
            </a:xfrm>
          </p:grpSpPr>
          <p:sp>
            <p:nvSpPr>
              <p:cNvPr id="341092" name="Rectangle 100"/>
              <p:cNvSpPr>
                <a:spLocks noChangeArrowheads="1"/>
              </p:cNvSpPr>
              <p:nvPr/>
            </p:nvSpPr>
            <p:spPr bwMode="auto">
              <a:xfrm>
                <a:off x="2692" y="3004"/>
                <a:ext cx="26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>
                    <a:solidFill>
                      <a:srgbClr val="000000"/>
                    </a:solidFill>
                  </a:rPr>
                  <a:t>MARKETS</a:t>
                </a:r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341093" name="Rectangle 101"/>
              <p:cNvSpPr>
                <a:spLocks noChangeArrowheads="1"/>
              </p:cNvSpPr>
              <p:nvPr/>
            </p:nvSpPr>
            <p:spPr bwMode="auto">
              <a:xfrm>
                <a:off x="2805" y="3107"/>
                <a:ext cx="11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>
                    <a:solidFill>
                      <a:srgbClr val="000000"/>
                    </a:solidFill>
                  </a:rPr>
                  <a:t>FOR</a:t>
                </a:r>
                <a:endParaRPr lang="en-US" sz="2400" i="0">
                  <a:latin typeface="Times New Roman" pitchFamily="18" charset="0"/>
                </a:endParaRPr>
              </a:p>
            </p:txBody>
          </p:sp>
          <p:sp>
            <p:nvSpPr>
              <p:cNvPr id="341094" name="Rectangle 102"/>
              <p:cNvSpPr>
                <a:spLocks noChangeArrowheads="1"/>
              </p:cNvSpPr>
              <p:nvPr/>
            </p:nvSpPr>
            <p:spPr bwMode="auto">
              <a:xfrm>
                <a:off x="2339" y="3209"/>
                <a:ext cx="71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i="0">
                    <a:solidFill>
                      <a:srgbClr val="000000"/>
                    </a:solidFill>
                  </a:rPr>
                  <a:t>FACTORS OF PRODUCTION</a:t>
                </a:r>
                <a:endParaRPr lang="en-US" sz="2400" i="0">
                  <a:latin typeface="Times New Roman" pitchFamily="18" charset="0"/>
                </a:endParaRPr>
              </a:p>
            </p:txBody>
          </p:sp>
        </p:grpSp>
      </p:grpSp>
      <p:sp>
        <p:nvSpPr>
          <p:cNvPr id="341095" name="Rectangle 103"/>
          <p:cNvSpPr>
            <a:spLocks noChangeArrowheads="1"/>
          </p:cNvSpPr>
          <p:nvPr/>
        </p:nvSpPr>
        <p:spPr bwMode="auto">
          <a:xfrm>
            <a:off x="5446185" y="2343151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341096" name="Rectangle 104"/>
          <p:cNvSpPr>
            <a:spLocks noChangeArrowheads="1"/>
          </p:cNvSpPr>
          <p:nvPr/>
        </p:nvSpPr>
        <p:spPr bwMode="auto">
          <a:xfrm>
            <a:off x="5446185" y="2505076"/>
            <a:ext cx="2564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</a:rPr>
              <a:t> </a:t>
            </a:r>
            <a:endParaRPr lang="en-US" sz="2400" i="0">
              <a:latin typeface="Times New Roman" pitchFamily="18" charset="0"/>
            </a:endParaRPr>
          </a:p>
        </p:txBody>
      </p:sp>
      <p:grpSp>
        <p:nvGrpSpPr>
          <p:cNvPr id="341097" name="Group 105"/>
          <p:cNvGrpSpPr>
            <a:grpSpLocks/>
          </p:cNvGrpSpPr>
          <p:nvPr/>
        </p:nvGrpSpPr>
        <p:grpSpPr bwMode="auto">
          <a:xfrm>
            <a:off x="4874684" y="1309689"/>
            <a:ext cx="2436283" cy="1277937"/>
            <a:chOff x="2303" y="825"/>
            <a:chExt cx="1151" cy="805"/>
          </a:xfrm>
        </p:grpSpPr>
        <p:sp>
          <p:nvSpPr>
            <p:cNvPr id="341098" name="Oval 106"/>
            <p:cNvSpPr>
              <a:spLocks noChangeArrowheads="1"/>
            </p:cNvSpPr>
            <p:nvPr/>
          </p:nvSpPr>
          <p:spPr bwMode="auto">
            <a:xfrm>
              <a:off x="2303" y="825"/>
              <a:ext cx="1151" cy="805"/>
            </a:xfrm>
            <a:prstGeom prst="ellipse">
              <a:avLst/>
            </a:prstGeom>
            <a:solidFill>
              <a:srgbClr val="FA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ms-MY"/>
            </a:p>
          </p:txBody>
        </p:sp>
        <p:sp>
          <p:nvSpPr>
            <p:cNvPr id="341099" name="Rectangle 107"/>
            <p:cNvSpPr>
              <a:spLocks noChangeArrowheads="1"/>
            </p:cNvSpPr>
            <p:nvPr/>
          </p:nvSpPr>
          <p:spPr bwMode="auto">
            <a:xfrm>
              <a:off x="2640" y="1268"/>
              <a:ext cx="2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Firms sell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100" name="Rectangle 108"/>
            <p:cNvSpPr>
              <a:spLocks noChangeArrowheads="1"/>
            </p:cNvSpPr>
            <p:nvPr/>
          </p:nvSpPr>
          <p:spPr bwMode="auto">
            <a:xfrm>
              <a:off x="2640" y="1370"/>
              <a:ext cx="42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Char char="•"/>
              </a:pPr>
              <a:r>
                <a:rPr lang="en-US" sz="1000" i="0">
                  <a:solidFill>
                    <a:srgbClr val="000000"/>
                  </a:solidFill>
                </a:rPr>
                <a:t>Households buy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101" name="Rectangle 109"/>
            <p:cNvSpPr>
              <a:spLocks noChangeArrowheads="1"/>
            </p:cNvSpPr>
            <p:nvPr/>
          </p:nvSpPr>
          <p:spPr bwMode="auto">
            <a:xfrm>
              <a:off x="2683" y="960"/>
              <a:ext cx="26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MARKETS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102" name="Rectangle 110"/>
            <p:cNvSpPr>
              <a:spLocks noChangeArrowheads="1"/>
            </p:cNvSpPr>
            <p:nvPr/>
          </p:nvSpPr>
          <p:spPr bwMode="auto">
            <a:xfrm>
              <a:off x="2793" y="1063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FOR</a:t>
              </a:r>
              <a:endParaRPr lang="en-US" sz="2400" i="0">
                <a:latin typeface="Times New Roman" pitchFamily="18" charset="0"/>
              </a:endParaRPr>
            </a:p>
          </p:txBody>
        </p:sp>
        <p:sp>
          <p:nvSpPr>
            <p:cNvPr id="341103" name="Rectangle 111"/>
            <p:cNvSpPr>
              <a:spLocks noChangeArrowheads="1"/>
            </p:cNvSpPr>
            <p:nvPr/>
          </p:nvSpPr>
          <p:spPr bwMode="auto">
            <a:xfrm>
              <a:off x="2411" y="1165"/>
              <a:ext cx="605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i="0">
                  <a:solidFill>
                    <a:srgbClr val="000000"/>
                  </a:solidFill>
                </a:rPr>
                <a:t>GOODS AND SERVICES</a:t>
              </a:r>
              <a:endParaRPr lang="en-US" sz="2400" i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858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3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1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34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3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41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3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4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37" grpId="0" build="p" autoUpdateAnimBg="0"/>
      <p:bldP spid="341042" grpId="0" build="p" autoUpdateAnimBg="0"/>
      <p:bldP spid="341050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608737"/>
            <a:ext cx="85725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/>
              <a:t>Firms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Produce and sell goods and services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Hire and use factors of </a:t>
            </a:r>
            <a:r>
              <a:rPr lang="en-US" sz="2800" dirty="0" smtClean="0"/>
              <a:t>production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+mj-lt"/>
              </a:rPr>
              <a:t>Households</a:t>
            </a:r>
            <a:endParaRPr lang="en-US" sz="2800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Buy and consume goods and services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 Own and sell factors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236684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723036"/>
            <a:ext cx="92710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Markets for Goods and Services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Firms sell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Households </a:t>
            </a:r>
            <a:r>
              <a:rPr lang="en-US" dirty="0" smtClean="0"/>
              <a:t>buy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/>
              <a:t>Markets for Factors of Production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Households sell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 Firms </a:t>
            </a:r>
            <a:r>
              <a:rPr lang="en-US" dirty="0" smtClean="0"/>
              <a:t>buy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r>
              <a:rPr lang="en-US" altLang="en-US" sz="2800" b="1" dirty="0"/>
              <a:t>Factors of Production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/>
              <a:t> Inputs used to produce goods and services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en-US" dirty="0"/>
              <a:t> Land, labor, and capital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2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249239"/>
            <a:ext cx="99949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ms-MY" dirty="0"/>
          </a:p>
        </p:txBody>
      </p:sp>
      <p:sp>
        <p:nvSpPr>
          <p:cNvPr id="3" name="Rectangle 2"/>
          <p:cNvSpPr/>
          <p:nvPr/>
        </p:nvSpPr>
        <p:spPr>
          <a:xfrm>
            <a:off x="1816100" y="1684887"/>
            <a:ext cx="9499600" cy="36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Economists try to address their subjects with a scientist’s objectivity.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They make appropriate assumptions and build simplified models in order to understand the world around them.</a:t>
            </a:r>
          </a:p>
          <a:p>
            <a:pPr marL="742950" lvl="1" indent="-285750" defTabSz="9144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Times New Roman"/>
              </a:rPr>
              <a:t>Two simple economic models are the circular-flow diagram and the production possibilities frontier.</a:t>
            </a:r>
          </a:p>
        </p:txBody>
      </p:sp>
    </p:spTree>
    <p:extLst>
      <p:ext uri="{BB962C8B-B14F-4D97-AF65-F5344CB8AC3E}">
        <p14:creationId xmlns:p14="http://schemas.microsoft.com/office/powerpoint/2010/main" val="269045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249239"/>
            <a:ext cx="99949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SUMMARY</a:t>
            </a:r>
            <a:endParaRPr lang="ms-MY" dirty="0"/>
          </a:p>
        </p:txBody>
      </p:sp>
      <p:sp>
        <p:nvSpPr>
          <p:cNvPr id="3" name="Rectangle 2"/>
          <p:cNvSpPr/>
          <p:nvPr/>
        </p:nvSpPr>
        <p:spPr>
          <a:xfrm>
            <a:off x="1816100" y="2281787"/>
            <a:ext cx="949960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3200" kern="0" dirty="0">
                <a:solidFill>
                  <a:srgbClr val="000000"/>
                </a:solidFill>
                <a:latin typeface="Times New Roman"/>
              </a:rPr>
              <a:t>Economics is divided into two subfields: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Micro economists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study </a:t>
            </a:r>
            <a:r>
              <a:rPr lang="en-US" altLang="en-US" sz="2800" kern="0" dirty="0" smtClean="0">
                <a:solidFill>
                  <a:srgbClr val="000000"/>
                </a:solidFill>
                <a:latin typeface="Times New Roman"/>
              </a:rPr>
              <a:t>decision-making </a:t>
            </a: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by households and firms in the marketplace.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000000"/>
                </a:solidFill>
                <a:latin typeface="Times New Roman"/>
              </a:rPr>
              <a:t>Macroeconomists study the forces and trends that affect the economy as a whole</a:t>
            </a:r>
          </a:p>
        </p:txBody>
      </p:sp>
    </p:spTree>
    <p:extLst>
      <p:ext uri="{BB962C8B-B14F-4D97-AF65-F5344CB8AC3E}">
        <p14:creationId xmlns:p14="http://schemas.microsoft.com/office/powerpoint/2010/main" val="96437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6048" y="284076"/>
            <a:ext cx="6711953" cy="7694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ECONOMICS?</a:t>
            </a:r>
            <a:endParaRPr lang="en-MY" sz="4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8464258" y="1207867"/>
            <a:ext cx="3432517" cy="298235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800" dirty="0"/>
              <a:t>limited resources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800" dirty="0"/>
              <a:t>unlimited wants</a:t>
            </a:r>
            <a:endParaRPr lang="en-MY" sz="2800" dirty="0"/>
          </a:p>
        </p:txBody>
      </p:sp>
      <p:sp>
        <p:nvSpPr>
          <p:cNvPr id="7" name="Hexagon 6"/>
          <p:cNvSpPr/>
          <p:nvPr/>
        </p:nvSpPr>
        <p:spPr>
          <a:xfrm>
            <a:off x="2058081" y="1053517"/>
            <a:ext cx="3795933" cy="3291057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 science that studies human behavior as a relationship between ends and scarce means which have alternative uses.’</a:t>
            </a:r>
            <a:endParaRPr lang="en-MY" sz="2400" dirty="0">
              <a:solidFill>
                <a:schemeClr val="bg1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5245100" y="2699042"/>
            <a:ext cx="3783183" cy="307945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MY" sz="2800" dirty="0" smtClean="0"/>
              <a:t>The study of how people satisfy wants with scarce </a:t>
            </a:r>
            <a:r>
              <a:rPr lang="en-MY" sz="2800" dirty="0" err="1" smtClean="0"/>
              <a:t>resourse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953618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7440" y="429223"/>
            <a:ext cx="8290560" cy="51090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MICROECONOMICS VS MACROECONOMICS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459901" y="1166593"/>
            <a:ext cx="5553800" cy="38499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en-US" sz="4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MICROECONOMIC</a:t>
            </a:r>
          </a:p>
          <a:p>
            <a:pPr lvl="1" algn="ctr"/>
            <a:endParaRPr lang="en-MY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87" y="2286000"/>
            <a:ext cx="1765300" cy="176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21" y="2417085"/>
            <a:ext cx="1408715" cy="150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83" y="2417085"/>
            <a:ext cx="1389018" cy="15433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3327" y="4071523"/>
            <a:ext cx="179695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INDIVIDUAL</a:t>
            </a:r>
            <a:endParaRPr lang="en-MY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9257" y="4051300"/>
            <a:ext cx="1441379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HOUSEHOLD</a:t>
            </a:r>
            <a:endParaRPr lang="en-MY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6742" y="4026105"/>
            <a:ext cx="157905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FIRMS</a:t>
            </a:r>
            <a:endParaRPr lang="en-MY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1500" y="1384300"/>
            <a:ext cx="3327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Microeconomics </a:t>
            </a:r>
            <a:r>
              <a:rPr lang="en-US" sz="2800" dirty="0"/>
              <a:t>focuses on the individual parts of the economy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How households and firms make decisions and how they interact in specific markets</a:t>
            </a:r>
          </a:p>
        </p:txBody>
      </p:sp>
    </p:spTree>
    <p:extLst>
      <p:ext uri="{BB962C8B-B14F-4D97-AF65-F5344CB8AC3E}">
        <p14:creationId xmlns:p14="http://schemas.microsoft.com/office/powerpoint/2010/main" val="2687395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48339" y="984135"/>
            <a:ext cx="6690661" cy="487702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en-US" sz="54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MACROECONOMIC</a:t>
            </a:r>
          </a:p>
          <a:p>
            <a:pPr lvl="1" algn="ctr"/>
            <a:endParaRPr lang="en-MY" sz="4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95" y="2286000"/>
            <a:ext cx="6150147" cy="3035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7900" y="984135"/>
            <a:ext cx="424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Macroeconomic looks </a:t>
            </a:r>
            <a:r>
              <a:rPr lang="en-US" sz="2800" b="1" dirty="0"/>
              <a:t>at the economy as a whole</a:t>
            </a:r>
            <a:r>
              <a:rPr lang="en-US" sz="2800" b="1" dirty="0" smtClean="0"/>
              <a:t>.</a:t>
            </a:r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Economy-wide phenomena, including inflation, unemployment, and economic growth</a:t>
            </a:r>
            <a:r>
              <a:rPr lang="en-US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5664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426356" y="501446"/>
            <a:ext cx="6241644" cy="5494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/>
          <a:lstStyle>
            <a:lvl1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1pPr>
            <a:lvl2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2pPr>
            <a:lvl3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3pPr>
            <a:lvl4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4pPr>
            <a:lvl5pPr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33CC"/>
                </a:solidFill>
                <a:latin typeface="Arial Bold" panose="020B07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GB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BASIC ECONOMIC CONCEPTS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032820" y="2241755"/>
            <a:ext cx="8062913" cy="3048000"/>
            <a:chOff x="240" y="1728"/>
            <a:chExt cx="5079" cy="1920"/>
          </a:xfrm>
        </p:grpSpPr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536" y="2016"/>
              <a:ext cx="2736" cy="92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BASIC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ECONOMIC </a:t>
              </a:r>
            </a:p>
            <a:p>
              <a:pPr algn="ctr"/>
              <a:r>
                <a:rPr lang="en-US" sz="30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CONCEPTS</a:t>
              </a:r>
            </a:p>
          </p:txBody>
        </p:sp>
        <p:sp>
          <p:nvSpPr>
            <p:cNvPr id="7" name="AutoShape 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820" y="1148"/>
              <a:ext cx="512" cy="1671"/>
            </a:xfrm>
            <a:prstGeom prst="horizontalScroll">
              <a:avLst>
                <a:gd name="adj" fmla="val 12500"/>
              </a:avLst>
            </a:prstGeom>
            <a:solidFill>
              <a:srgbClr val="FF6699"/>
            </a:solidFill>
            <a:ln w="12700">
              <a:solidFill>
                <a:srgbClr val="D60093"/>
              </a:solidFill>
              <a:round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rot="10800000" vert="eaVert" wrap="none" lIns="78355" tIns="39889" rIns="78355" bIns="39889" anchor="ctr"/>
            <a:lstStyle>
              <a:lvl1pPr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800" b="1" dirty="0">
                  <a:solidFill>
                    <a:srgbClr val="FFFFFF"/>
                  </a:solidFill>
                  <a:latin typeface="Tahoma" panose="020B0604030504040204" pitchFamily="34" charset="0"/>
                </a:rPr>
                <a:t>SCARCITY</a:t>
              </a:r>
            </a:p>
          </p:txBody>
        </p:sp>
        <p:sp>
          <p:nvSpPr>
            <p:cNvPr id="8" name="AutoShap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 rot="5400000">
              <a:off x="4228" y="1148"/>
              <a:ext cx="512" cy="1671"/>
            </a:xfrm>
            <a:prstGeom prst="horizontalScroll">
              <a:avLst>
                <a:gd name="adj" fmla="val 12500"/>
              </a:avLst>
            </a:prstGeom>
            <a:solidFill>
              <a:srgbClr val="66CCFF"/>
            </a:soli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rot="10800000" vert="eaVert" wrap="none" lIns="78355" tIns="39889" rIns="78355" bIns="39889" anchor="ctr"/>
            <a:lstStyle>
              <a:lvl1pPr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800" b="1">
                  <a:solidFill>
                    <a:srgbClr val="0066CC"/>
                  </a:solidFill>
                  <a:latin typeface="Tahoma" panose="020B0604030504040204" pitchFamily="34" charset="0"/>
                </a:rPr>
                <a:t>CHOICES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 rot="5400000">
              <a:off x="2496" y="1680"/>
              <a:ext cx="528" cy="3408"/>
            </a:xfrm>
            <a:prstGeom prst="horizontalScroll">
              <a:avLst>
                <a:gd name="adj" fmla="val 12500"/>
              </a:avLst>
            </a:prstGeom>
            <a:solidFill>
              <a:srgbClr val="99FF33"/>
            </a:solidFill>
            <a:ln w="12700">
              <a:solidFill>
                <a:srgbClr val="31AB2B"/>
              </a:solidFill>
              <a:round/>
              <a:headEnd/>
              <a:tailEnd/>
            </a:ln>
            <a:effectLst>
              <a:outerShdw dist="107763" dir="2700000" algn="ctr" rotWithShape="0">
                <a:srgbClr val="676767"/>
              </a:outerShdw>
            </a:effectLst>
          </p:spPr>
          <p:txBody>
            <a:bodyPr rot="10800000" vert="eaVert" wrap="none" lIns="78355" tIns="39889" rIns="78355" bIns="39889" anchor="ctr"/>
            <a:lstStyle>
              <a:lvl1pPr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 defTabSz="769938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defTabSz="7699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sz="2800" b="1">
                  <a:solidFill>
                    <a:srgbClr val="008080"/>
                  </a:solidFill>
                  <a:latin typeface="Tahoma" panose="020B0604030504040204" pitchFamily="34" charset="0"/>
                </a:rPr>
                <a:t>OPPORTUNITY 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68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94764" y="332511"/>
            <a:ext cx="4073236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SCARCITY</a:t>
            </a:r>
            <a:endParaRPr lang="en-MY" sz="4400" b="1" dirty="0">
              <a:solidFill>
                <a:schemeClr val="bg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04655" y="1396539"/>
            <a:ext cx="2194560" cy="1213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Unlimited wants</a:t>
            </a:r>
            <a:endParaRPr lang="en-MY" sz="1600" b="1" dirty="0"/>
          </a:p>
        </p:txBody>
      </p:sp>
      <p:sp>
        <p:nvSpPr>
          <p:cNvPr id="8" name="Down Arrow 7"/>
          <p:cNvSpPr/>
          <p:nvPr/>
        </p:nvSpPr>
        <p:spPr>
          <a:xfrm>
            <a:off x="5497484" y="1396538"/>
            <a:ext cx="2194560" cy="1213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/>
              <a:t>Unlimited wants</a:t>
            </a:r>
            <a:endParaRPr lang="en-MY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3086794" y="2635648"/>
            <a:ext cx="4289367" cy="7980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b="1" dirty="0"/>
              <a:t>SCARCITY</a:t>
            </a:r>
            <a:endParaRPr lang="en-MY" sz="4400" b="1" dirty="0"/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5231475" y="3433670"/>
            <a:ext cx="2" cy="4488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86788" y="3832681"/>
            <a:ext cx="4289367" cy="448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Choices</a:t>
            </a:r>
            <a:endParaRPr lang="en-MY" sz="28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231473" y="4268843"/>
            <a:ext cx="2" cy="82347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86794" y="4680580"/>
            <a:ext cx="4289367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86793" y="4680581"/>
            <a:ext cx="0" cy="41173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76160" y="4680581"/>
            <a:ext cx="0" cy="41173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05397" y="5092318"/>
            <a:ext cx="1629294" cy="997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WHAT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 to produce</a:t>
            </a:r>
            <a:endParaRPr lang="en-MY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3324" y="5129469"/>
            <a:ext cx="1629294" cy="99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HOW</a:t>
            </a:r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 to produce</a:t>
            </a:r>
            <a:endParaRPr lang="en-MY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61507" y="5062967"/>
            <a:ext cx="1629294" cy="997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FOR WHOM to produce</a:t>
            </a:r>
            <a:endParaRPr lang="en-MY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77744" y="2108204"/>
            <a:ext cx="4322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The condition in which our wants (for goods) are greater than the limited resources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smtClean="0"/>
              <a:t>We want goods, but there are just not enough resources available  to provide us with all the goods we want</a:t>
            </a:r>
            <a:endParaRPr lang="ms-MY" sz="2000" dirty="0"/>
          </a:p>
        </p:txBody>
      </p:sp>
      <p:sp>
        <p:nvSpPr>
          <p:cNvPr id="4" name="Bent Arrow 3"/>
          <p:cNvSpPr/>
          <p:nvPr/>
        </p:nvSpPr>
        <p:spPr>
          <a:xfrm rot="5400000">
            <a:off x="9095765" y="1020878"/>
            <a:ext cx="1006251" cy="1168400"/>
          </a:xfrm>
          <a:prstGeom prst="ben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57" y="3517900"/>
            <a:ext cx="2571115" cy="2928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539"/>
            <a:ext cx="10972800" cy="1143000"/>
          </a:xfrm>
        </p:spPr>
        <p:txBody>
          <a:bodyPr/>
          <a:lstStyle/>
          <a:p>
            <a:r>
              <a:rPr lang="en-US" b="1" dirty="0" smtClean="0"/>
              <a:t>What to Produce?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4918"/>
            <a:ext cx="10972800" cy="4525963"/>
          </a:xfrm>
        </p:spPr>
        <p:txBody>
          <a:bodyPr/>
          <a:lstStyle/>
          <a:p>
            <a:r>
              <a:rPr lang="en-US" sz="4000" dirty="0" smtClean="0"/>
              <a:t>The economy of every nation has to take a fundamental decision of what to produce because of the limited economic resources </a:t>
            </a:r>
          </a:p>
          <a:p>
            <a:r>
              <a:rPr lang="en-US" sz="4000" dirty="0" smtClean="0"/>
              <a:t>Depends on the what type of goods and services to produce</a:t>
            </a:r>
            <a:endParaRPr lang="ms-MY" sz="4000" dirty="0"/>
          </a:p>
        </p:txBody>
      </p:sp>
    </p:spTree>
    <p:extLst>
      <p:ext uri="{BB962C8B-B14F-4D97-AF65-F5344CB8AC3E}">
        <p14:creationId xmlns:p14="http://schemas.microsoft.com/office/powerpoint/2010/main" val="943912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Produce</a:t>
            </a:r>
            <a:endParaRPr lang="ms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229" y="1730829"/>
            <a:ext cx="10972800" cy="4525963"/>
          </a:xfrm>
        </p:spPr>
        <p:txBody>
          <a:bodyPr/>
          <a:lstStyle/>
          <a:p>
            <a:r>
              <a:rPr lang="en-US" dirty="0" smtClean="0"/>
              <a:t>Depends on the </a:t>
            </a:r>
            <a:r>
              <a:rPr lang="en-US" i="1" dirty="0" smtClean="0"/>
              <a:t>cheapest</a:t>
            </a:r>
            <a:r>
              <a:rPr lang="en-US" dirty="0" smtClean="0"/>
              <a:t> </a:t>
            </a:r>
            <a:r>
              <a:rPr lang="en-US" i="1" dirty="0" smtClean="0"/>
              <a:t>method</a:t>
            </a:r>
            <a:r>
              <a:rPr lang="en-US" dirty="0" smtClean="0"/>
              <a:t> </a:t>
            </a:r>
            <a:r>
              <a:rPr lang="en-US" i="1" dirty="0" smtClean="0"/>
              <a:t>of production</a:t>
            </a:r>
          </a:p>
          <a:p>
            <a:r>
              <a:rPr lang="en-US" dirty="0" smtClean="0"/>
              <a:t>There are alternative techniques of producing goods and services</a:t>
            </a:r>
            <a:endParaRPr lang="ms-MY" dirty="0"/>
          </a:p>
        </p:txBody>
      </p:sp>
    </p:spTree>
    <p:extLst>
      <p:ext uri="{BB962C8B-B14F-4D97-AF65-F5344CB8AC3E}">
        <p14:creationId xmlns:p14="http://schemas.microsoft.com/office/powerpoint/2010/main" val="385750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heme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1044</TotalTime>
  <Words>949</Words>
  <Application>Microsoft Office PowerPoint</Application>
  <PresentationFormat>Widescreen</PresentationFormat>
  <Paragraphs>236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SimSun</vt:lpstr>
      <vt:lpstr>AGaramond-Bold</vt:lpstr>
      <vt:lpstr>AGaramond-Italic</vt:lpstr>
      <vt:lpstr>AGaramond-Regular</vt:lpstr>
      <vt:lpstr>Aharoni</vt:lpstr>
      <vt:lpstr>Arial</vt:lpstr>
      <vt:lpstr>Arial Black</vt:lpstr>
      <vt:lpstr>Arial Bold</vt:lpstr>
      <vt:lpstr>Arial Narrow</vt:lpstr>
      <vt:lpstr>Arial Rounded MT Bold</vt:lpstr>
      <vt:lpstr>Berlin Sans FB</vt:lpstr>
      <vt:lpstr>Calibri</vt:lpstr>
      <vt:lpstr>Century Gothic</vt:lpstr>
      <vt:lpstr>Consolas</vt:lpstr>
      <vt:lpstr>Cordia New</vt:lpstr>
      <vt:lpstr>DotumChe</vt:lpstr>
      <vt:lpstr>Lucida Sans</vt:lpstr>
      <vt:lpstr>Symbol</vt:lpstr>
      <vt:lpstr>Tahoma</vt:lpstr>
      <vt:lpstr>Times New Roman</vt:lpstr>
      <vt:lpstr>Tw Cen MT</vt:lpstr>
      <vt:lpstr>Tw Cen MT Condensed Extra Bold</vt:lpstr>
      <vt:lpstr>Verdana</vt:lpstr>
      <vt:lpstr>Wingdings</vt:lpstr>
      <vt:lpstr>Wingdings 3</vt:lpstr>
      <vt:lpstr>1_Wisp</vt:lpstr>
      <vt:lpstr>Wisp</vt:lpstr>
      <vt:lpstr>Theme3</vt:lpstr>
      <vt:lpstr>CHAPTER 1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Produce?</vt:lpstr>
      <vt:lpstr>How To Produce</vt:lpstr>
      <vt:lpstr>For Whom To Produce</vt:lpstr>
      <vt:lpstr>PowerPoint Presentation</vt:lpstr>
      <vt:lpstr>LAND</vt:lpstr>
      <vt:lpstr>PowerPoint Presentation</vt:lpstr>
      <vt:lpstr>CAPITAL</vt:lpstr>
      <vt:lpstr>ENTREPRENEUR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Figure 2 The Production Possibilities Frontier</vt:lpstr>
      <vt:lpstr>PowerPoint Presentation</vt:lpstr>
      <vt:lpstr>PowerPoint Presentation</vt:lpstr>
      <vt:lpstr>The Circular Flow</vt:lpstr>
      <vt:lpstr>PowerPoint Presentation</vt:lpstr>
      <vt:lpstr>PowerPoint Presentation</vt:lpstr>
      <vt:lpstr>SUMMARY</vt:lpstr>
      <vt:lpstr>SUMMARY</vt:lpstr>
    </vt:vector>
  </TitlesOfParts>
  <Company>UCTS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Foundation Lecturer</dc:creator>
  <cp:lastModifiedBy>Germaine Johnson</cp:lastModifiedBy>
  <cp:revision>40</cp:revision>
  <dcterms:created xsi:type="dcterms:W3CDTF">2013-05-20T00:35:54Z</dcterms:created>
  <dcterms:modified xsi:type="dcterms:W3CDTF">2018-09-07T01:09:30Z</dcterms:modified>
</cp:coreProperties>
</file>