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0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4C877-A23E-48D5-B301-DD7CBA627E8C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0658-8B10-4A1C-8659-960D787BD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Accounts of Limited liability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The following is a trial balance of Obama’s as on 31 December 2003</a:t>
            </a:r>
          </a:p>
          <a:p>
            <a:pPr>
              <a:buNone/>
            </a:pPr>
            <a:r>
              <a:rPr lang="en-US" sz="1800" dirty="0" smtClean="0"/>
              <a:t>						Dr.		Cr.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smtClean="0"/>
              <a:t>				 	 $		 $</a:t>
            </a:r>
          </a:p>
          <a:p>
            <a:pPr>
              <a:buNone/>
            </a:pPr>
            <a:r>
              <a:rPr lang="en-US" sz="1800" dirty="0" smtClean="0"/>
              <a:t>Share Capital Issued: Ordinary shares $1			</a:t>
            </a:r>
            <a:r>
              <a:rPr lang="en-US" sz="1800" dirty="0" smtClean="0"/>
              <a:t>	75</a:t>
            </a:r>
            <a:r>
              <a:rPr lang="en-US" sz="1800" dirty="0" smtClean="0"/>
              <a:t>, 000</a:t>
            </a:r>
          </a:p>
          <a:p>
            <a:pPr>
              <a:buNone/>
            </a:pPr>
            <a:r>
              <a:rPr lang="en-US" sz="1800" dirty="0" smtClean="0"/>
              <a:t>Debtors and Creditors			28, 560		22, 472</a:t>
            </a:r>
          </a:p>
          <a:p>
            <a:pPr>
              <a:buNone/>
            </a:pPr>
            <a:r>
              <a:rPr lang="en-US" sz="1800" dirty="0" smtClean="0"/>
              <a:t>Stock 31 Dec. 2002				41, 415</a:t>
            </a:r>
          </a:p>
          <a:p>
            <a:pPr>
              <a:buNone/>
            </a:pPr>
            <a:r>
              <a:rPr lang="en-US" sz="1800" dirty="0" smtClean="0"/>
              <a:t>Bank					16, 255</a:t>
            </a:r>
          </a:p>
          <a:p>
            <a:pPr>
              <a:buNone/>
            </a:pPr>
            <a:r>
              <a:rPr lang="en-US" sz="1800" dirty="0" smtClean="0"/>
              <a:t>Machinery(cost)				45, 000</a:t>
            </a:r>
          </a:p>
          <a:p>
            <a:pPr>
              <a:buNone/>
            </a:pPr>
            <a:r>
              <a:rPr lang="en-US" sz="1800" dirty="0" smtClean="0"/>
              <a:t>Motor Vehicles(cost)			</a:t>
            </a:r>
            <a:r>
              <a:rPr lang="en-US" sz="1800" dirty="0" smtClean="0"/>
              <a:t>	28</a:t>
            </a:r>
            <a:r>
              <a:rPr lang="en-US" sz="1800" dirty="0" smtClean="0"/>
              <a:t>, 000</a:t>
            </a:r>
          </a:p>
          <a:p>
            <a:pPr>
              <a:buNone/>
            </a:pPr>
            <a:r>
              <a:rPr lang="en-US" sz="1800" dirty="0" smtClean="0"/>
              <a:t>Depreciation Provisions Dec. 31. 2002				</a:t>
            </a:r>
          </a:p>
          <a:p>
            <a:pPr>
              <a:buNone/>
            </a:pPr>
            <a:r>
              <a:rPr lang="en-US" sz="1800" dirty="0" smtClean="0"/>
              <a:t>Machinery						18, 000</a:t>
            </a:r>
          </a:p>
          <a:p>
            <a:pPr>
              <a:buNone/>
            </a:pPr>
            <a:r>
              <a:rPr lang="en-US" sz="1800" dirty="0" smtClean="0"/>
              <a:t>Motor Vehicle						12, </a:t>
            </a:r>
            <a:r>
              <a:rPr lang="en-US" sz="1800" dirty="0" smtClean="0"/>
              <a:t>600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Sales							97, 500</a:t>
            </a:r>
          </a:p>
          <a:p>
            <a:pPr>
              <a:buNone/>
            </a:pPr>
            <a:r>
              <a:rPr lang="en-US" sz="1800" dirty="0" smtClean="0"/>
              <a:t>Purchases				51, 380</a:t>
            </a:r>
          </a:p>
          <a:p>
            <a:pPr>
              <a:buNone/>
            </a:pPr>
            <a:r>
              <a:rPr lang="en-US" sz="1800" dirty="0" smtClean="0"/>
              <a:t>Motor Expenses			  8, 144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 continued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600" dirty="0" smtClean="0"/>
              <a:t>						Dr.		Cr.</a:t>
            </a:r>
          </a:p>
          <a:p>
            <a:pPr>
              <a:buNone/>
            </a:pPr>
            <a:r>
              <a:rPr lang="en-US" sz="1600" dirty="0"/>
              <a:t>	</a:t>
            </a:r>
            <a:r>
              <a:rPr lang="en-US" sz="1600" dirty="0" smtClean="0"/>
              <a:t>					$		$</a:t>
            </a:r>
          </a:p>
          <a:p>
            <a:pPr>
              <a:buNone/>
            </a:pPr>
            <a:r>
              <a:rPr lang="en-US" sz="1600" dirty="0" smtClean="0"/>
              <a:t>Repairs to Machinery				  2, 308		</a:t>
            </a:r>
          </a:p>
          <a:p>
            <a:pPr>
              <a:buNone/>
            </a:pPr>
            <a:r>
              <a:rPr lang="en-US" sz="1600" dirty="0" smtClean="0"/>
              <a:t>Sundry Expenses				  1, 076</a:t>
            </a:r>
          </a:p>
          <a:p>
            <a:pPr>
              <a:buNone/>
            </a:pPr>
            <a:r>
              <a:rPr lang="en-US" sz="1600" dirty="0" smtClean="0"/>
              <a:t>Pay						11, 372</a:t>
            </a:r>
          </a:p>
          <a:p>
            <a:pPr>
              <a:buNone/>
            </a:pPr>
            <a:r>
              <a:rPr lang="en-US" sz="1600" dirty="0" smtClean="0"/>
              <a:t>Director’s remuneration			   6, 200</a:t>
            </a:r>
          </a:p>
          <a:p>
            <a:pPr>
              <a:buNone/>
            </a:pPr>
            <a:r>
              <a:rPr lang="en-US" sz="1600" dirty="0" smtClean="0"/>
              <a:t>Profit and loss account as at 31 Dec., 2002				6, 138</a:t>
            </a:r>
          </a:p>
          <a:p>
            <a:pPr>
              <a:buNone/>
            </a:pPr>
            <a:r>
              <a:rPr lang="en-US" sz="1600" dirty="0" smtClean="0"/>
              <a:t>General reserve				</a:t>
            </a:r>
            <a:r>
              <a:rPr lang="en-US" sz="1600" u="sng" dirty="0" smtClean="0"/>
              <a:t>		 8, 000</a:t>
            </a:r>
          </a:p>
          <a:p>
            <a:pPr>
              <a:buNone/>
            </a:pPr>
            <a:r>
              <a:rPr lang="en-US" sz="1600" dirty="0" smtClean="0"/>
              <a:t>					</a:t>
            </a:r>
            <a:r>
              <a:rPr lang="en-US" sz="1600" dirty="0" smtClean="0">
                <a:ln cmpd="dbl">
                  <a:solidFill>
                    <a:schemeClr val="tx1"/>
                  </a:solidFill>
                </a:ln>
              </a:rPr>
              <a:t>                  239, 710                       239, 710</a:t>
            </a:r>
          </a:p>
          <a:p>
            <a:pPr>
              <a:buNone/>
            </a:pPr>
            <a:endParaRPr lang="en-US" sz="1600" dirty="0" smtClean="0">
              <a:ln cmpd="dbl">
                <a:solidFill>
                  <a:schemeClr val="tx1"/>
                </a:solidFill>
              </a:ln>
            </a:endParaRPr>
          </a:p>
          <a:p>
            <a:pPr>
              <a:buNone/>
            </a:pPr>
            <a:r>
              <a:rPr lang="en-US" sz="1600" dirty="0" smtClean="0">
                <a:ln cmpd="dbl">
                  <a:solidFill>
                    <a:schemeClr val="tx1"/>
                  </a:solidFill>
                </a:ln>
              </a:rPr>
              <a:t>Given the following information, you are to draw up the trading and profit and loss accounts for the year ended 31 December, 2003 and a balance sheet as at that date</a:t>
            </a:r>
            <a:r>
              <a:rPr lang="en-US" sz="1600" dirty="0" smtClean="0">
                <a:ln cmpd="dbl">
                  <a:solidFill>
                    <a:schemeClr val="tx1"/>
                  </a:solidFill>
                </a:ln>
              </a:rPr>
              <a:t>.</a:t>
            </a:r>
          </a:p>
          <a:p>
            <a:pPr>
              <a:buNone/>
            </a:pPr>
            <a:endParaRPr lang="en-US" sz="1600" dirty="0" smtClean="0">
              <a:ln cmpd="dbl">
                <a:solidFill>
                  <a:schemeClr val="tx1"/>
                </a:solidFill>
              </a:ln>
            </a:endParaRPr>
          </a:p>
          <a:p>
            <a:pPr>
              <a:buFont typeface="Courier New" pitchFamily="49" charset="0"/>
              <a:buChar char="o"/>
            </a:pPr>
            <a:r>
              <a:rPr lang="en-US" sz="1600" i="1" dirty="0" err="1" smtClean="0">
                <a:ln cmpd="sng">
                  <a:noFill/>
                </a:ln>
              </a:rPr>
              <a:t>Authorised</a:t>
            </a:r>
            <a:r>
              <a:rPr lang="en-US" sz="1600" i="1" dirty="0" smtClean="0">
                <a:ln cmpd="sng">
                  <a:noFill/>
                </a:ln>
              </a:rPr>
              <a:t> share capital $100, 000 in ordinary shares $1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Stock at 31 Dec. 2003, $54, 300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Motor expenses owing $445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Ordinary Dividend proposed of 20%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Transfer $2, 000 to general reserve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Provide for depreciation of all fixed assets at 20% </a:t>
            </a:r>
            <a:r>
              <a:rPr lang="en-US" sz="1600" i="1" dirty="0" err="1" smtClean="0">
                <a:ln cmpd="sng">
                  <a:noFill/>
                </a:ln>
              </a:rPr>
              <a:t>reducin</a:t>
            </a:r>
            <a:r>
              <a:rPr lang="en-US" sz="1600" i="1" dirty="0" smtClean="0">
                <a:ln cmpd="sng">
                  <a:noFill/>
                </a:ln>
              </a:rPr>
              <a:t> balance method</a:t>
            </a:r>
          </a:p>
          <a:p>
            <a:pPr>
              <a:buFont typeface="Courier New" pitchFamily="49" charset="0"/>
              <a:buChar char="o"/>
            </a:pPr>
            <a:r>
              <a:rPr lang="en-US" sz="1600" i="1" dirty="0" smtClean="0">
                <a:ln cmpd="sng">
                  <a:noFill/>
                </a:ln>
              </a:rPr>
              <a:t>Ignore taxation</a:t>
            </a:r>
          </a:p>
          <a:p>
            <a:pPr>
              <a:buFont typeface="Courier New" pitchFamily="49" charset="0"/>
              <a:buChar char="o"/>
            </a:pPr>
            <a:endParaRPr lang="en-US" sz="1600" i="1" dirty="0">
              <a:ln cmpd="sng">
                <a:noFill/>
              </a:ln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  <a:endParaRPr lang="en-US" dirty="0"/>
          </a:p>
        </p:txBody>
      </p:sp>
      <p:pic>
        <p:nvPicPr>
          <p:cNvPr id="4" name="Content Placeholder 3" descr="trading and profit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30000" contrast="-10000"/>
          </a:blip>
          <a:stretch>
            <a:fillRect/>
          </a:stretch>
        </p:blipFill>
        <p:spPr>
          <a:xfrm>
            <a:off x="1447800" y="1143000"/>
            <a:ext cx="6629400" cy="48768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2</a:t>
            </a:r>
            <a:endParaRPr lang="en-US" dirty="0"/>
          </a:p>
        </p:txBody>
      </p:sp>
      <p:pic>
        <p:nvPicPr>
          <p:cNvPr id="4" name="Content Placeholder 3" descr="Balance sheet 1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30000" contrast="-20000"/>
          </a:blip>
          <a:stretch>
            <a:fillRect/>
          </a:stretch>
        </p:blipFill>
        <p:spPr>
          <a:xfrm>
            <a:off x="1378458" y="1371600"/>
            <a:ext cx="6387084" cy="3429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3</a:t>
            </a:r>
            <a:endParaRPr lang="en-US" dirty="0"/>
          </a:p>
        </p:txBody>
      </p:sp>
      <p:pic>
        <p:nvPicPr>
          <p:cNvPr id="4" name="Content Placeholder 3" descr="balance sheet 2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-30000" contrast="-30000"/>
          </a:blip>
          <a:stretch>
            <a:fillRect/>
          </a:stretch>
        </p:blipFill>
        <p:spPr>
          <a:xfrm>
            <a:off x="1447800" y="1447800"/>
            <a:ext cx="5605272" cy="33343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27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Accounts of Limited liability Companies</vt:lpstr>
      <vt:lpstr>Trial Balance continued</vt:lpstr>
      <vt:lpstr>Solution 1</vt:lpstr>
      <vt:lpstr>Solution 2</vt:lpstr>
      <vt:lpstr>Solution 3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Accounts of Limited liability Companies</dc:title>
  <dc:creator>WarezBB</dc:creator>
  <cp:lastModifiedBy>Giacomo</cp:lastModifiedBy>
  <cp:revision>8</cp:revision>
  <dcterms:created xsi:type="dcterms:W3CDTF">2009-01-22T22:38:05Z</dcterms:created>
  <dcterms:modified xsi:type="dcterms:W3CDTF">2010-09-29T11:19:32Z</dcterms:modified>
</cp:coreProperties>
</file>